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94" r:id="rId3"/>
    <p:sldId id="396" r:id="rId4"/>
    <p:sldId id="398" r:id="rId5"/>
    <p:sldId id="395" r:id="rId6"/>
    <p:sldId id="391" r:id="rId7"/>
    <p:sldId id="397" r:id="rId8"/>
    <p:sldId id="399" r:id="rId9"/>
    <p:sldId id="400" r:id="rId10"/>
    <p:sldId id="389" r:id="rId11"/>
    <p:sldId id="387" r:id="rId12"/>
    <p:sldId id="401" r:id="rId13"/>
    <p:sldId id="393" r:id="rId14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6" autoAdjust="0"/>
    <p:restoredTop sz="93209" autoAdjust="0"/>
  </p:normalViewPr>
  <p:slideViewPr>
    <p:cSldViewPr showGuides="1">
      <p:cViewPr varScale="1">
        <p:scale>
          <a:sx n="65" d="100"/>
          <a:sy n="65" d="100"/>
        </p:scale>
        <p:origin x="60" y="2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FDD3C-7436-44B8-9058-4033AADB07CA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726F8-B835-4365-BFB8-CFC149AEB3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523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993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F787D5F-DB8F-4878-B4BA-A5E3ED586548}" type="slidenum">
              <a:rPr lang="ru-RU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439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575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726F8-B835-4365-BFB8-CFC149AEB3B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392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00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726F8-B835-4365-BFB8-CFC149AEB3B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984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993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F787D5F-DB8F-4878-B4BA-A5E3ED586548}" type="slidenum">
              <a:rPr lang="ru-RU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896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rzd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0" y="535767"/>
            <a:ext cx="9144000" cy="4158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effectLst>
            <a:outerShdw blurRad="114300" dist="1143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solidFill>
            <a:schemeClr val="bg1"/>
          </a:solidFill>
          <a:effectLst>
            <a:outerShdw blurRad="152400" dist="1143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85720" y="4714890"/>
            <a:ext cx="1000132" cy="273844"/>
          </a:xfrm>
        </p:spPr>
        <p:txBody>
          <a:bodyPr/>
          <a:lstStyle/>
          <a:p>
            <a:fld id="{9B29EA67-DE99-4DF6-AA79-D36F54C6DCEE}" type="datetime1">
              <a:rPr lang="ru-RU" smtClean="0"/>
              <a:pPr/>
              <a:t>26.11.2017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796186" y="4693767"/>
            <a:ext cx="1321224" cy="365960"/>
          </a:xfrm>
        </p:spPr>
        <p:txBody>
          <a:bodyPr/>
          <a:lstStyle/>
          <a:p>
            <a:fld id="{A0294EFE-4DBA-425C-B6B0-622FA7F8BF6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7715272" y="4715326"/>
            <a:ext cx="8572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МИИТ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lang="ru-RU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54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535767"/>
            <a:ext cx="9144000" cy="4158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8571-8BE3-4155-9CA6-839E670B9B3E}" type="datetime1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Московский государственный университет путей сообщения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4EFE-4DBA-425C-B6B0-622FA7F8BF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4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535767"/>
            <a:ext cx="9144000" cy="4158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89346"/>
            <a:ext cx="2057400" cy="40052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4D4E-6716-4434-8C68-3E15EA73D505}" type="datetime1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Московский государственный университет путей сообщения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4EFE-4DBA-425C-B6B0-622FA7F8BF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59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1"/>
          <p:cNvSpPr txBox="1">
            <a:spLocks noChangeArrowheads="1"/>
          </p:cNvSpPr>
          <p:nvPr userDrawn="1"/>
        </p:nvSpPr>
        <p:spPr bwMode="auto">
          <a:xfrm>
            <a:off x="34925" y="4979988"/>
            <a:ext cx="76088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tabLst>
                <a:tab pos="0" algn="l"/>
                <a:tab pos="423863" algn="l"/>
                <a:tab pos="850900" algn="l"/>
                <a:tab pos="1277938" algn="l"/>
                <a:tab pos="1704975" algn="l"/>
                <a:tab pos="2132013" algn="l"/>
                <a:tab pos="2559050" algn="l"/>
                <a:tab pos="2986088" algn="l"/>
                <a:tab pos="3413125" algn="l"/>
                <a:tab pos="3838575" algn="l"/>
                <a:tab pos="4265613" algn="l"/>
                <a:tab pos="4692650" algn="l"/>
                <a:tab pos="5119688" algn="l"/>
                <a:tab pos="5546725" algn="l"/>
                <a:tab pos="5973763" algn="l"/>
                <a:tab pos="6400800" algn="l"/>
                <a:tab pos="6827838" algn="l"/>
                <a:tab pos="7253288" algn="l"/>
                <a:tab pos="7680325" algn="l"/>
                <a:tab pos="8107363" algn="l"/>
                <a:tab pos="8534400" algn="l"/>
              </a:tabLst>
              <a:defRPr/>
            </a:pPr>
            <a:r>
              <a:rPr lang="ru-RU" altLang="ja-JP" sz="600" dirty="0">
                <a:solidFill>
                  <a:srgbClr val="1F497D"/>
                </a:solidFill>
                <a:latin typeface="Arial" pitchFamily="34" charset="0"/>
                <a:cs typeface="Arial" pitchFamily="34" charset="0"/>
                <a:sym typeface="GillSans-Normal"/>
              </a:rPr>
              <a:t>© Все права на </a:t>
            </a:r>
            <a:r>
              <a:rPr lang="ru-RU" altLang="ja-JP" sz="6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  <a:sym typeface="GillSans-Normal"/>
              </a:rPr>
              <a:t>предоставленные </a:t>
            </a:r>
            <a:r>
              <a:rPr lang="ru-RU" altLang="ja-JP" sz="600" dirty="0">
                <a:solidFill>
                  <a:srgbClr val="1F497D"/>
                </a:solidFill>
                <a:latin typeface="Arial" pitchFamily="34" charset="0"/>
                <a:cs typeface="Arial" pitchFamily="34" charset="0"/>
                <a:sym typeface="GillSans-Normal"/>
              </a:rPr>
              <a:t>материалы принадлежат ОАО «РЖД». При использовании ссылка на правообладателя и источник заимствования обязательна.  </a:t>
            </a:r>
            <a:endParaRPr lang="ru-RU" altLang="ru-RU" sz="600" dirty="0">
              <a:solidFill>
                <a:srgbClr val="1F497D"/>
              </a:solidFill>
              <a:latin typeface="Arial" pitchFamily="34" charset="0"/>
              <a:ea typeface="ＭＳ Ｐゴシック" pitchFamily="34" charset="-128"/>
              <a:cs typeface="Arial" pitchFamily="34" charset="0"/>
              <a:sym typeface="GillSans-Normal"/>
            </a:endParaRPr>
          </a:p>
        </p:txBody>
      </p:sp>
      <p:pic>
        <p:nvPicPr>
          <p:cNvPr id="3" name="Picture 7" descr="ОАО 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148"/>
            <a:ext cx="719460" cy="415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 userDrawn="1"/>
        </p:nvSpPr>
        <p:spPr bwMode="auto">
          <a:xfrm>
            <a:off x="8840788" y="4951413"/>
            <a:ext cx="3254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0" tIns="45703" rIns="91410" bIns="4570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94D9C2-5C60-4AC1-B278-67228760B969}" type="slidenum">
              <a:rPr lang="ru-RU" sz="900">
                <a:solidFill>
                  <a:srgbClr val="0C5A93"/>
                </a:solidFill>
                <a:latin typeface="Arial" pitchFamily="34" charset="0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900" dirty="0">
              <a:solidFill>
                <a:srgbClr val="0C5A93"/>
              </a:solidFill>
              <a:latin typeface="Arial" pitchFamily="34" charset="0"/>
              <a:cs typeface="+mn-cs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20800" y="141288"/>
            <a:ext cx="0" cy="454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8384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00151"/>
            <a:ext cx="8640960" cy="3394472"/>
          </a:xfrm>
        </p:spPr>
        <p:txBody>
          <a:bodyPr>
            <a:normAutofit/>
          </a:bodyPr>
          <a:lstStyle>
            <a:lvl1pPr>
              <a:defRPr sz="1600">
                <a:latin typeface="+mn-lt"/>
                <a:cs typeface="Arial" pitchFamily="34" charset="0"/>
              </a:defRPr>
            </a:lvl1pPr>
            <a:lvl2pPr>
              <a:defRPr sz="1400">
                <a:latin typeface="+mn-lt"/>
                <a:cs typeface="Arial" pitchFamily="34" charset="0"/>
              </a:defRPr>
            </a:lvl2pPr>
            <a:lvl3pPr>
              <a:defRPr sz="1200">
                <a:latin typeface="+mn-lt"/>
                <a:cs typeface="Arial" pitchFamily="34" charset="0"/>
              </a:defRPr>
            </a:lvl3pPr>
            <a:lvl4pPr>
              <a:defRPr sz="1200">
                <a:latin typeface="+mn-lt"/>
                <a:cs typeface="Arial" pitchFamily="34" charset="0"/>
              </a:defRPr>
            </a:lvl4pPr>
            <a:lvl5pPr>
              <a:defRPr sz="1200"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14890"/>
            <a:ext cx="2133600" cy="273844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BFB58A8B-1FD0-4A8C-AD6F-85B562794E54}" type="datetime1">
              <a:rPr lang="ru-RU" smtClean="0"/>
              <a:pPr/>
              <a:t>26.11.2017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00958" y="4714890"/>
            <a:ext cx="1490658" cy="273844"/>
          </a:xfrm>
        </p:spPr>
        <p:txBody>
          <a:bodyPr/>
          <a:lstStyle>
            <a:lvl1pPr>
              <a:defRPr sz="1000" b="1">
                <a:solidFill>
                  <a:srgbClr val="FF0000"/>
                </a:solidFill>
                <a:latin typeface="+mn-lt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©</a:t>
            </a:r>
            <a:r>
              <a:rPr lang="en-US" smtClean="0"/>
              <a:t>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</a:rPr>
              <a:t>МИИТ   </a:t>
            </a:r>
            <a:r>
              <a:rPr lang="ru-RU" smtClean="0"/>
              <a:t>      </a:t>
            </a:r>
            <a:fld id="{1BE4106D-A912-433C-A856-CF2ABCD01D82}" type="slidenum">
              <a:rPr lang="ru-RU" b="0" smtClean="0">
                <a:solidFill>
                  <a:schemeClr val="accent1">
                    <a:lumMod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араллелограмм 6"/>
          <p:cNvSpPr/>
          <p:nvPr userDrawn="1"/>
        </p:nvSpPr>
        <p:spPr>
          <a:xfrm>
            <a:off x="107505" y="87474"/>
            <a:ext cx="1240299" cy="486054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1255713" lvl="0" indent="0">
              <a:spcBef>
                <a:spcPct val="0"/>
              </a:spcBef>
              <a:buNone/>
            </a:pPr>
            <a:endParaRPr lang="ru-RU" sz="24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ый треугольник 7"/>
          <p:cNvSpPr/>
          <p:nvPr userDrawn="1"/>
        </p:nvSpPr>
        <p:spPr>
          <a:xfrm rot="2197478">
            <a:off x="1138075" y="194706"/>
            <a:ext cx="577068" cy="512130"/>
          </a:xfrm>
          <a:prstGeom prst="rtTriangl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14302"/>
            <a:ext cx="7920880" cy="582811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>
            <a:lvl1pPr marL="261938" indent="0">
              <a:defRPr sz="2000" b="0">
                <a:latin typeface="+mj-lt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3" name="Picture 2" descr="Картинки по запросу логотип ржд картинка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233" b="69863" l="0" r="100000">
                        <a14:foregroundMark x1="10938" y1="55137" x2="10938" y2="55137"/>
                        <a14:foregroundMark x1="22098" y1="52740" x2="22098" y2="52740"/>
                        <a14:foregroundMark x1="28125" y1="50000" x2="28125" y2="50000"/>
                        <a14:foregroundMark x1="32813" y1="59932" x2="32813" y2="599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49" t="21328" b="35293"/>
          <a:stretch/>
        </p:blipFill>
        <p:spPr bwMode="auto">
          <a:xfrm>
            <a:off x="3635896" y="0"/>
            <a:ext cx="1192788" cy="317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 descr="_MIIT_1.png"/>
          <p:cNvPicPr>
            <a:picLocks noChangeAspect="1"/>
          </p:cNvPicPr>
          <p:nvPr userDrawn="1"/>
        </p:nvPicPr>
        <p:blipFill>
          <a:blip r:embed="rId4" cstate="print">
            <a:lum bright="10000"/>
          </a:blip>
          <a:srcRect l="10938" t="18874" r="9375" b="32054"/>
          <a:stretch>
            <a:fillRect/>
          </a:stretch>
        </p:blipFill>
        <p:spPr bwMode="auto">
          <a:xfrm>
            <a:off x="4644008" y="86502"/>
            <a:ext cx="756084" cy="214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39033" y1="29448" x2="39033" y2="29448"/>
                        <a14:foregroundMark x1="67658" y1="53988" x2="67658" y2="53988"/>
                        <a14:foregroundMark x1="73978" y1="52761" x2="73978" y2="52761"/>
                        <a14:foregroundMark x1="73978" y1="52761" x2="73978" y2="52761"/>
                        <a14:foregroundMark x1="30855" y1="55828" x2="30855" y2="55828"/>
                        <a14:foregroundMark x1="30855" y1="55828" x2="30855" y2="55828"/>
                        <a14:foregroundMark x1="36059" y1="51534" x2="36059" y2="51534"/>
                        <a14:foregroundMark x1="36059" y1="51534" x2="36059" y2="51534"/>
                        <a14:foregroundMark x1="48327" y1="85890" x2="48327" y2="85890"/>
                        <a14:foregroundMark x1="48327" y1="85890" x2="48327" y2="85890"/>
                        <a14:foregroundMark x1="50558" y1="86503" x2="50558" y2="86503"/>
                        <a14:foregroundMark x1="50558" y1="86503" x2="50558" y2="86503"/>
                        <a14:foregroundMark x1="30855" y1="64417" x2="30855" y2="64417"/>
                        <a14:foregroundMark x1="30855" y1="64417" x2="30855" y2="64417"/>
                        <a14:foregroundMark x1="68773" y1="61350" x2="68773" y2="61350"/>
                        <a14:foregroundMark x1="68773" y1="61350" x2="68773" y2="61350"/>
                        <a14:foregroundMark x1="48699" y1="63804" x2="48699" y2="63804"/>
                        <a14:foregroundMark x1="48699" y1="63804" x2="48699" y2="63804"/>
                        <a14:foregroundMark x1="53160" y1="21472" x2="53160" y2="21472"/>
                        <a14:foregroundMark x1="53160" y1="21472" x2="53160" y2="21472"/>
                        <a14:foregroundMark x1="55762" y1="33742" x2="55762" y2="33742"/>
                        <a14:foregroundMark x1="55762" y1="33742" x2="55762" y2="33742"/>
                        <a14:foregroundMark x1="49442" y1="36196" x2="49442" y2="36196"/>
                        <a14:foregroundMark x1="49442" y1="36196" x2="49442" y2="36196"/>
                        <a14:backgroundMark x1="55390" y1="33129" x2="55390" y2="33129"/>
                        <a14:backgroundMark x1="54647" y1="39877" x2="54647" y2="398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36" y="-12949"/>
            <a:ext cx="957727" cy="57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819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535767"/>
            <a:ext cx="9144000" cy="4158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7F06-9EF6-4428-A096-9ACA08488B3A}" type="datetime1">
              <a:rPr lang="ru-RU" smtClean="0"/>
              <a:pPr/>
              <a:t>26.11.2017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4EFE-4DBA-425C-B6B0-622FA7F8BF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76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535767"/>
            <a:ext cx="9144000" cy="4158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595E-4FAD-464F-915F-E7BD19854999}" type="datetime1">
              <a:rPr lang="ru-RU" smtClean="0"/>
              <a:pPr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Московский государственный университет путей сообщения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4EFE-4DBA-425C-B6B0-622FA7F8BF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08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0" y="535767"/>
            <a:ext cx="9144000" cy="4158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9EB1-7B99-4F35-8A6E-D24129142263}" type="datetime1">
              <a:rPr lang="ru-RU" smtClean="0"/>
              <a:pPr/>
              <a:t>26.11.2017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Московский государственный университет путей сообщения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4EFE-4DBA-425C-B6B0-622FA7F8BF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7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535767"/>
            <a:ext cx="9144000" cy="4158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AD6C-5388-478D-A30D-5D96FAD6C848}" type="datetime1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4EFE-4DBA-425C-B6B0-622FA7F8BF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07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535767"/>
            <a:ext cx="9144000" cy="4158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CC50-3CDB-4B2A-9680-D442E2115B6D}" type="datetime1">
              <a:rPr lang="ru-RU" smtClean="0"/>
              <a:pPr/>
              <a:t>26.11.2017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Московский государственный университет путей сообщения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4EFE-4DBA-425C-B6B0-622FA7F8BF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8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535767"/>
            <a:ext cx="9144000" cy="4158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A709-0A96-477F-988F-9D44496A271B}" type="datetime1">
              <a:rPr lang="ru-RU" smtClean="0"/>
              <a:pPr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Московский государственный университет путей сообщения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4EFE-4DBA-425C-B6B0-622FA7F8BF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21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535767"/>
            <a:ext cx="9144000" cy="4158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0686-708F-4FCA-BEB4-519646DA110E}" type="datetime1">
              <a:rPr lang="ru-RU" smtClean="0"/>
              <a:pPr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Московский государственный университет путей сообщения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4EFE-4DBA-425C-B6B0-622FA7F8BF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03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 userDrawn="1"/>
        </p:nvSpPr>
        <p:spPr>
          <a:xfrm>
            <a:off x="0" y="357076"/>
            <a:ext cx="9144000" cy="178691"/>
          </a:xfrm>
          <a:prstGeom prst="rect">
            <a:avLst/>
          </a:prstGeom>
          <a:pattFill prst="narHorz">
            <a:fgClr>
              <a:schemeClr val="bg1"/>
            </a:fgClr>
            <a:bgClr>
              <a:srgbClr val="7030A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535767"/>
            <a:ext cx="9144000" cy="4158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0" y="4731990"/>
            <a:ext cx="9144000" cy="324036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437750"/>
            <a:ext cx="7889591" cy="4755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88B4C-67DF-4C24-A4F2-0444FBE3A11C}" type="datetime1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051720" y="4767263"/>
            <a:ext cx="612068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Московский государственный университет путей сообщения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79D48-72CE-4ECA-A0F2-2B5D5CB96CA6}" type="slidenum">
              <a:rPr lang="ru-RU" smtClean="0"/>
              <a:pPr/>
              <a:t>‹#›</a:t>
            </a:fld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/>
  <p:txStyles>
    <p:titleStyle>
      <a:lvl1pPr marL="1255713" indent="0" algn="l" defTabSz="914400" rtl="0" eaLnBrk="1" latinLnBrk="0" hangingPunct="1">
        <a:spcBef>
          <a:spcPct val="0"/>
        </a:spcBef>
        <a:buNone/>
        <a:defRPr sz="2400" b="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13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jpeg"/><Relationship Id="rId12" Type="http://schemas.openxmlformats.org/officeDocument/2006/relationships/image" Target="../media/image2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jpeg"/><Relationship Id="rId10" Type="http://schemas.openxmlformats.org/officeDocument/2006/relationships/image" Target="../media/image25.png"/><Relationship Id="rId4" Type="http://schemas.openxmlformats.org/officeDocument/2006/relationships/image" Target="../media/image19.jpeg"/><Relationship Id="rId9" Type="http://schemas.openxmlformats.org/officeDocument/2006/relationships/image" Target="../media/image24.jpg"/><Relationship Id="rId14" Type="http://schemas.openxmlformats.org/officeDocument/2006/relationships/image" Target="../media/image2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6106" y="2355726"/>
            <a:ext cx="7786742" cy="1872208"/>
          </a:xfrm>
        </p:spPr>
        <p:txBody>
          <a:bodyPr>
            <a:noAutofit/>
          </a:bodyPr>
          <a:lstStyle/>
          <a:p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Президент Ассоциации вузов транспорта, ректор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Российского университета транспорта (МИИТ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),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д.т.н., профессор 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Лёвин Борис Алексеевич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6106" y="4443958"/>
            <a:ext cx="7786742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29 ноября 2017 года., г. Москва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843558"/>
            <a:ext cx="7871288" cy="129614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ОТРАСЛЕВЫЕ ВУЗЫ – ЖЕЛЕЗНОДОРОЖНЫЙ ТРАНСПОРТ: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ПРИОРИТЕТЫ РАЗВИТИЯ СОТРУДНИЧЕСТВА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7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2"/>
          <p:cNvSpPr txBox="1">
            <a:spLocks/>
          </p:cNvSpPr>
          <p:nvPr/>
        </p:nvSpPr>
        <p:spPr>
          <a:xfrm>
            <a:off x="251520" y="600649"/>
            <a:ext cx="8648487" cy="242909"/>
          </a:xfrm>
          <a:prstGeom prst="rect">
            <a:avLst/>
          </a:prstGeom>
        </p:spPr>
        <p:txBody>
          <a:bodyPr lIns="91429" tIns="45715" rIns="91429" bIns="45715" anchor="ctr"/>
          <a:lstStyle/>
          <a:p>
            <a:pPr algn="ctr"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cap="all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Verdana" pitchFamily="34" charset="0"/>
                <a:sym typeface="GillSans-Normal"/>
              </a:rPr>
              <a:t>ОСНОВНЫЕ НАПРАВЛЕНИЯ ИННОВАЦИОННОГО РАЗВИТИЯ ХОЛДИНГА «РЖД»</a:t>
            </a:r>
          </a:p>
        </p:txBody>
      </p:sp>
      <p:sp>
        <p:nvSpPr>
          <p:cNvPr id="43" name="Заголовок 4"/>
          <p:cNvSpPr txBox="1">
            <a:spLocks/>
          </p:cNvSpPr>
          <p:nvPr/>
        </p:nvSpPr>
        <p:spPr>
          <a:xfrm>
            <a:off x="0" y="1"/>
            <a:ext cx="9180512" cy="4835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>
            <a:lvl1pPr marL="1255713" indent="0"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/>
              <a:t>Основные направления инновационного развития холдинга «РЖД»</a:t>
            </a:r>
            <a:endParaRPr lang="ru-RU" sz="2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5496" y="483518"/>
            <a:ext cx="9108504" cy="3655132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b="1" dirty="0" smtClean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 smtClean="0">
              <a:solidFill>
                <a:srgbClr val="002060"/>
              </a:solidFill>
            </a:endParaRPr>
          </a:p>
          <a:p>
            <a:endParaRPr lang="ru-RU" sz="1400" b="1" dirty="0" smtClean="0">
              <a:solidFill>
                <a:srgbClr val="002060"/>
              </a:solidFill>
            </a:endParaRPr>
          </a:p>
          <a:p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rgbClr val="002060"/>
                </a:solidFill>
              </a:rPr>
              <a:t>Развитие </a:t>
            </a:r>
            <a:r>
              <a:rPr lang="ru-RU" sz="1400" b="1" dirty="0">
                <a:solidFill>
                  <a:srgbClr val="002060"/>
                </a:solidFill>
              </a:rPr>
              <a:t>транспортно-логистических систем на основе </a:t>
            </a:r>
            <a:r>
              <a:rPr lang="ru-RU" sz="1400" b="1" dirty="0" err="1" smtClean="0">
                <a:solidFill>
                  <a:srgbClr val="002060"/>
                </a:solidFill>
              </a:rPr>
              <a:t>клиентоориентированности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002060"/>
                </a:solidFill>
              </a:rPr>
              <a:t>Безопасность и надежность производственных </a:t>
            </a:r>
            <a:r>
              <a:rPr lang="ru-RU" sz="1400" b="1" dirty="0" smtClean="0">
                <a:solidFill>
                  <a:srgbClr val="002060"/>
                </a:solidFill>
              </a:rPr>
              <a:t>процессов</a:t>
            </a: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002060"/>
                </a:solidFill>
              </a:rPr>
              <a:t>Разработка и внедрение технических средств и технологий организации грузового тяжеловесного </a:t>
            </a:r>
            <a:r>
              <a:rPr lang="ru-RU" sz="1400" b="1" dirty="0" smtClean="0">
                <a:solidFill>
                  <a:srgbClr val="002060"/>
                </a:solidFill>
              </a:rPr>
              <a:t>движения</a:t>
            </a: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002060"/>
                </a:solidFill>
              </a:rPr>
              <a:t>Внедрение инновационных материалов, конструкций, технических </a:t>
            </a:r>
            <a:r>
              <a:rPr lang="ru-RU" sz="1400" b="1" dirty="0" smtClean="0">
                <a:solidFill>
                  <a:srgbClr val="002060"/>
                </a:solidFill>
              </a:rPr>
              <a:t>систем</a:t>
            </a: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002060"/>
                </a:solidFill>
              </a:rPr>
              <a:t>Повышение энергетической эффективности основной </a:t>
            </a:r>
            <a:r>
              <a:rPr lang="ru-RU" sz="1400" b="1" dirty="0" smtClean="0">
                <a:solidFill>
                  <a:srgbClr val="002060"/>
                </a:solidFill>
              </a:rPr>
              <a:t>деятельности</a:t>
            </a: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002060"/>
                </a:solidFill>
              </a:rPr>
              <a:t>Инновационные телекоммуникационные </a:t>
            </a:r>
            <a:r>
              <a:rPr lang="ru-RU" sz="1400" b="1" dirty="0" smtClean="0">
                <a:solidFill>
                  <a:srgbClr val="002060"/>
                </a:solidFill>
              </a:rPr>
              <a:t>решения</a:t>
            </a: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002060"/>
                </a:solidFill>
              </a:rPr>
              <a:t>Поддержка фундаментальных и прикладных исследований в интересах развития железнодорожного </a:t>
            </a:r>
            <a:r>
              <a:rPr lang="ru-RU" sz="1400" b="1" dirty="0" smtClean="0">
                <a:solidFill>
                  <a:srgbClr val="002060"/>
                </a:solidFill>
              </a:rPr>
              <a:t>транспорта</a:t>
            </a: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002060"/>
                </a:solidFill>
              </a:rPr>
              <a:t>Динамические системы управления с использованием искусственного </a:t>
            </a:r>
            <a:r>
              <a:rPr lang="ru-RU" sz="1400" b="1" dirty="0" smtClean="0">
                <a:solidFill>
                  <a:srgbClr val="002060"/>
                </a:solidFill>
              </a:rPr>
              <a:t>интеллекта</a:t>
            </a: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002060"/>
                </a:solidFill>
              </a:rPr>
              <a:t>Разработка и внедрение технических средств и технологий организации высокоскоростного и скоростного </a:t>
            </a:r>
            <a:r>
              <a:rPr lang="ru-RU" sz="1400" b="1" dirty="0" smtClean="0">
                <a:solidFill>
                  <a:srgbClr val="002060"/>
                </a:solidFill>
              </a:rPr>
              <a:t>движения</a:t>
            </a: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002060"/>
                </a:solidFill>
              </a:rPr>
              <a:t>Развитие, мониторинг и обслуживание инфраструктуры и подвижного состава на основе внедрения инновационных высокопроизводительных машин, оборудования и </a:t>
            </a:r>
            <a:r>
              <a:rPr lang="ru-RU" sz="1400" b="1" dirty="0" smtClean="0">
                <a:solidFill>
                  <a:srgbClr val="002060"/>
                </a:solidFill>
              </a:rPr>
              <a:t>технологий</a:t>
            </a: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002060"/>
                </a:solidFill>
              </a:rPr>
              <a:t>Разработка нормативной базы в области стандартизации и технического регулирования. </a:t>
            </a:r>
            <a:r>
              <a:rPr lang="ru-RU" sz="1400" b="1" dirty="0" err="1">
                <a:solidFill>
                  <a:srgbClr val="002060"/>
                </a:solidFill>
              </a:rPr>
              <a:t>Импортозамещение</a:t>
            </a:r>
            <a:r>
              <a:rPr lang="ru-RU" sz="1400" b="1" dirty="0">
                <a:solidFill>
                  <a:srgbClr val="002060"/>
                </a:solidFill>
              </a:rPr>
              <a:t> и стимулирование закупки инновационной высокотехнологичной </a:t>
            </a:r>
            <a:r>
              <a:rPr lang="ru-RU" sz="1400" b="1" dirty="0" smtClean="0">
                <a:solidFill>
                  <a:srgbClr val="002060"/>
                </a:solidFill>
              </a:rPr>
              <a:t>продукции</a:t>
            </a: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002060"/>
                </a:solidFill>
              </a:rPr>
              <a:t>Научно-техническое обеспечение природоохранной </a:t>
            </a:r>
            <a:r>
              <a:rPr lang="ru-RU" sz="1400" b="1" dirty="0" smtClean="0">
                <a:solidFill>
                  <a:srgbClr val="002060"/>
                </a:solidFill>
              </a:rPr>
              <a:t>деятельности</a:t>
            </a: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002060"/>
                </a:solidFill>
              </a:rPr>
              <a:t>Развитие системы управления качеством </a:t>
            </a: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 smtClean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pPr algn="ctr"/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496" y="4578364"/>
            <a:ext cx="9108504" cy="5136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72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РУТ (МИИТ) и вузы </a:t>
            </a:r>
            <a:r>
              <a:rPr lang="ru-RU" sz="1600" b="1" dirty="0" err="1" smtClean="0">
                <a:solidFill>
                  <a:srgbClr val="002060"/>
                </a:solidFill>
              </a:rPr>
              <a:t>Росжелдора</a:t>
            </a:r>
            <a:r>
              <a:rPr lang="ru-RU" sz="1600" b="1" dirty="0" smtClean="0">
                <a:solidFill>
                  <a:srgbClr val="002060"/>
                </a:solidFill>
              </a:rPr>
              <a:t> – центры подготовки кадров и научных разработок для</a:t>
            </a:r>
          </a:p>
          <a:p>
            <a:pPr algn="ctr">
              <a:lnSpc>
                <a:spcPts val="172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холдинга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7" name="Стрелка вверх 6"/>
          <p:cNvSpPr/>
          <p:nvPr/>
        </p:nvSpPr>
        <p:spPr>
          <a:xfrm>
            <a:off x="3491880" y="4201048"/>
            <a:ext cx="2304256" cy="314918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604448" y="4731990"/>
            <a:ext cx="432048" cy="21602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10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05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1556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Преимущества для ОАО «РЖД» от создания РУТ (МИИТ)</a:t>
            </a:r>
            <a:endParaRPr lang="ru-RU" sz="24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987574"/>
            <a:ext cx="5400600" cy="3600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Появление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системообразующего научно-образовательного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ентра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транспорта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Интеграция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педагогического и исследовательского потенциала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Широкий спектр подготовки специалистов и научных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сследований </a:t>
            </a:r>
            <a:r>
              <a:rPr lang="ru-RU" sz="1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межтранспортного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общетранспортного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рофиля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качества подготовки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участием специалистов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научных организаций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транспорта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для упрочения приоритетов деятельности в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интересах железнодорожной отрасли</a:t>
            </a:r>
          </a:p>
        </p:txBody>
      </p:sp>
      <p:sp>
        <p:nvSpPr>
          <p:cNvPr id="6" name="Нашивка 5"/>
          <p:cNvSpPr/>
          <p:nvPr/>
        </p:nvSpPr>
        <p:spPr>
          <a:xfrm>
            <a:off x="5652120" y="2355726"/>
            <a:ext cx="484632" cy="792088"/>
          </a:xfrm>
          <a:prstGeom prst="chevr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80768" y="987574"/>
            <a:ext cx="2827736" cy="3600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потенциала вуза для кадрового и научного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обеспечения развития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ОАО «РЖД»  как</a:t>
            </a:r>
          </a:p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ранспортно-логистического 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холдинга</a:t>
            </a: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60432" y="4731990"/>
            <a:ext cx="576064" cy="14401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11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9" name="Заголовок 4"/>
          <p:cNvSpPr txBox="1">
            <a:spLocks/>
          </p:cNvSpPr>
          <p:nvPr/>
        </p:nvSpPr>
        <p:spPr>
          <a:xfrm>
            <a:off x="0" y="0"/>
            <a:ext cx="9144000" cy="91556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61938" indent="0" algn="l" defTabSz="9144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ru-RU" b="1" dirty="0" smtClean="0"/>
              <a:t>Преимущества для ОАО «РЖД» от создания РУТ (МИИТ)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6362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4355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Преимущества для ОАО «РЖД» от создания РУТ (МИИТ)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32440" y="4731990"/>
            <a:ext cx="504056" cy="21602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12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987574"/>
            <a:ext cx="8856984" cy="39604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ts val="3200"/>
              </a:lnSpc>
              <a:buFont typeface="Wingdings" panose="05000000000000000000" pitchFamily="2" charset="2"/>
              <a:buChar char="q"/>
            </a:pPr>
            <a:endParaRPr lang="ru-RU" sz="20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endParaRPr lang="ru-RU" sz="20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endParaRPr lang="ru-RU" sz="20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endParaRPr lang="ru-RU" sz="14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endParaRPr lang="ru-RU" sz="16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lnSpc>
                <a:spcPts val="1620"/>
              </a:lnSpc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Образовательные стандарты на основе профессиональных стандартов (ВО и СПО)</a:t>
            </a:r>
          </a:p>
          <a:p>
            <a:pPr marL="285750" indent="-285750">
              <a:lnSpc>
                <a:spcPts val="1620"/>
              </a:lnSpc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Дальнейшее повышение 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у</a:t>
            </a:r>
            <a:r>
              <a:rPr lang="ru-RU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ровня практической подготовки специалистов</a:t>
            </a:r>
          </a:p>
          <a:p>
            <a:pPr marL="285750" indent="-285750">
              <a:lnSpc>
                <a:spcPts val="1620"/>
              </a:lnSpc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Развитие сетевых форм обучения</a:t>
            </a:r>
          </a:p>
          <a:p>
            <a:pPr marL="285750" indent="-285750">
              <a:lnSpc>
                <a:spcPts val="1620"/>
              </a:lnSpc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Базовые кафедры вузов на предприятиях</a:t>
            </a:r>
          </a:p>
          <a:p>
            <a:pPr marL="285750" indent="-285750">
              <a:lnSpc>
                <a:spcPts val="1620"/>
              </a:lnSpc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Подготовка специалистов по </a:t>
            </a:r>
            <a:r>
              <a:rPr lang="ru-RU" sz="1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перспективным специальностям</a:t>
            </a:r>
            <a:r>
              <a:rPr lang="ru-RU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: </a:t>
            </a:r>
          </a:p>
          <a:p>
            <a:pPr marL="285750" indent="-285750">
              <a:lnSpc>
                <a:spcPts val="1620"/>
              </a:lnSpc>
              <a:buFont typeface="Wingdings" panose="05000000000000000000" pitchFamily="2" charset="2"/>
              <a:buChar char="ü"/>
            </a:pPr>
            <a:r>
              <a:rPr lang="ru-RU" sz="1400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Строительство, эксплуатация и развитие ВСМ, </a:t>
            </a:r>
          </a:p>
          <a:p>
            <a:pPr marL="285750" indent="-285750">
              <a:lnSpc>
                <a:spcPts val="1620"/>
              </a:lnSpc>
              <a:buFont typeface="Wingdings" panose="05000000000000000000" pitchFamily="2" charset="2"/>
              <a:buChar char="ü"/>
            </a:pPr>
            <a:r>
              <a:rPr lang="ru-RU" sz="1400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Строительство и эксплуатация железнодорожных объектов</a:t>
            </a:r>
          </a:p>
          <a:p>
            <a:pPr marL="285750" indent="-285750">
              <a:lnSpc>
                <a:spcPts val="1620"/>
              </a:lnSpc>
              <a:buFont typeface="Wingdings" panose="05000000000000000000" pitchFamily="2" charset="2"/>
              <a:buChar char="ü"/>
            </a:pPr>
            <a:r>
              <a:rPr lang="ru-RU" sz="1400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Транспортное </a:t>
            </a:r>
            <a:r>
              <a:rPr lang="ru-RU" sz="1400" b="1" i="1" dirty="0">
                <a:solidFill>
                  <a:srgbClr val="002060"/>
                </a:solidFill>
                <a:cs typeface="Arial" panose="020B0604020202020204" pitchFamily="34" charset="0"/>
              </a:rPr>
              <a:t>освоение Арктических территорий</a:t>
            </a:r>
          </a:p>
          <a:p>
            <a:pPr marL="285750" indent="-285750">
              <a:lnSpc>
                <a:spcPts val="1620"/>
              </a:lnSpc>
              <a:buFont typeface="Wingdings" panose="05000000000000000000" pitchFamily="2" charset="2"/>
              <a:buChar char="ü"/>
            </a:pPr>
            <a:r>
              <a:rPr lang="ru-RU" sz="1400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Организация перевозочного процесса</a:t>
            </a:r>
          </a:p>
          <a:p>
            <a:pPr marL="285750" indent="-285750">
              <a:lnSpc>
                <a:spcPts val="1620"/>
              </a:lnSpc>
              <a:buFont typeface="Wingdings" panose="05000000000000000000" pitchFamily="2" charset="2"/>
              <a:buChar char="ü"/>
            </a:pPr>
            <a:r>
              <a:rPr lang="ru-RU" sz="1400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Транспортная логистика, </a:t>
            </a:r>
          </a:p>
          <a:p>
            <a:pPr marL="285750" indent="-285750">
              <a:lnSpc>
                <a:spcPts val="1620"/>
              </a:lnSpc>
              <a:buFont typeface="Wingdings" panose="05000000000000000000" pitchFamily="2" charset="2"/>
              <a:buChar char="ü"/>
            </a:pPr>
            <a:r>
              <a:rPr lang="ru-RU" sz="1400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Транспортная безопасность</a:t>
            </a:r>
          </a:p>
          <a:p>
            <a:pPr marL="285750" indent="-285750">
              <a:lnSpc>
                <a:spcPts val="1620"/>
              </a:lnSpc>
              <a:buFont typeface="Wingdings" panose="05000000000000000000" pitchFamily="2" charset="2"/>
              <a:buChar char="ü"/>
            </a:pPr>
            <a:r>
              <a:rPr lang="ru-RU" sz="1400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 Экономика транспорта</a:t>
            </a:r>
          </a:p>
          <a:p>
            <a:pPr marL="285750" indent="-285750">
              <a:lnSpc>
                <a:spcPts val="1620"/>
              </a:lnSpc>
              <a:buFont typeface="Wingdings" panose="05000000000000000000" pitchFamily="2" charset="2"/>
              <a:buChar char="ü"/>
            </a:pPr>
            <a:r>
              <a:rPr lang="ru-RU" sz="1400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 Технологи и конструкторы железнодорожного транспорта</a:t>
            </a:r>
          </a:p>
          <a:p>
            <a:pPr marL="285750" indent="-285750">
              <a:lnSpc>
                <a:spcPts val="1620"/>
              </a:lnSpc>
              <a:buFont typeface="Wingdings" panose="05000000000000000000" pitchFamily="2" charset="2"/>
              <a:buChar char="ü"/>
            </a:pPr>
            <a:r>
              <a:rPr lang="ru-RU" sz="1400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 Информационные технологии </a:t>
            </a:r>
          </a:p>
          <a:p>
            <a:pPr marL="285750" indent="-285750">
              <a:lnSpc>
                <a:spcPts val="1620"/>
              </a:lnSpc>
              <a:buFont typeface="Wingdings" panose="05000000000000000000" pitchFamily="2" charset="2"/>
              <a:buChar char="ü"/>
            </a:pPr>
            <a:r>
              <a:rPr lang="ru-RU" sz="1400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sz="1400" b="1" i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Мультимодальные</a:t>
            </a:r>
            <a:r>
              <a:rPr lang="ru-RU" sz="1400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 перевозки</a:t>
            </a:r>
          </a:p>
          <a:p>
            <a:pPr marL="285750" indent="-285750">
              <a:lnSpc>
                <a:spcPts val="1620"/>
              </a:lnSpc>
              <a:buFont typeface="Wingdings" panose="05000000000000000000" pitchFamily="2" charset="2"/>
              <a:buChar char="ü"/>
            </a:pPr>
            <a:r>
              <a:rPr lang="ru-RU" sz="1400" b="1" i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sz="1400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Цифровое </a:t>
            </a:r>
            <a:r>
              <a:rPr lang="ru-RU" sz="1400" b="1" i="1" dirty="0">
                <a:solidFill>
                  <a:srgbClr val="002060"/>
                </a:solidFill>
                <a:cs typeface="Arial" panose="020B0604020202020204" pitchFamily="34" charset="0"/>
              </a:rPr>
              <a:t>моделирование транспортных </a:t>
            </a:r>
            <a:r>
              <a:rPr lang="ru-RU" sz="1400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систем</a:t>
            </a:r>
          </a:p>
          <a:p>
            <a:pPr marL="285750" indent="-285750">
              <a:lnSpc>
                <a:spcPts val="1620"/>
              </a:lnSpc>
              <a:buFont typeface="Wingdings" panose="05000000000000000000" pitchFamily="2" charset="2"/>
              <a:buChar char="ü"/>
            </a:pPr>
            <a:r>
              <a:rPr lang="ru-RU" sz="1400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 Цифровая экономика</a:t>
            </a:r>
          </a:p>
          <a:p>
            <a:pPr marL="285750" indent="-285750">
              <a:lnSpc>
                <a:spcPts val="1620"/>
              </a:lnSpc>
              <a:buFont typeface="Wingdings" panose="05000000000000000000" pitchFamily="2" charset="2"/>
              <a:buChar char="ü"/>
            </a:pPr>
            <a:r>
              <a:rPr lang="ru-RU" sz="1400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 Транспортное право</a:t>
            </a:r>
          </a:p>
          <a:p>
            <a:pPr marL="285750" indent="-285750">
              <a:lnSpc>
                <a:spcPts val="1620"/>
              </a:lnSpc>
              <a:buFont typeface="Wingdings" panose="05000000000000000000" pitchFamily="2" charset="2"/>
              <a:buChar char="ü"/>
            </a:pPr>
            <a:r>
              <a:rPr lang="ru-RU" sz="1400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 Транспортная экология</a:t>
            </a:r>
            <a:endParaRPr lang="ru-RU" sz="1400" b="1" i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endParaRPr lang="ru-RU" sz="16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endParaRPr lang="ru-RU" sz="16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endParaRPr lang="ru-RU" sz="20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endParaRPr lang="ru-RU" sz="20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0" y="0"/>
            <a:ext cx="9144000" cy="84355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61938" indent="0" algn="l" defTabSz="9144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ru-RU" b="1" dirty="0" smtClean="0"/>
              <a:t>Актуальные направления партнёрства предприятий железнодорожного</a:t>
            </a:r>
          </a:p>
          <a:p>
            <a:pPr algn="ctr"/>
            <a:r>
              <a:rPr lang="ru-RU" b="1" dirty="0"/>
              <a:t>к</a:t>
            </a:r>
            <a:r>
              <a:rPr lang="ru-RU" b="1" dirty="0" smtClean="0"/>
              <a:t>омплекса России и отраслевых вузов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60432" y="4731990"/>
            <a:ext cx="576064" cy="14401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12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32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6106" y="1779662"/>
            <a:ext cx="7786742" cy="1872208"/>
          </a:xfrm>
          <a:effectLst>
            <a:outerShdw blurRad="152400" dist="1143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Благодарю  за внимание!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6106" y="4731990"/>
            <a:ext cx="7786742" cy="21602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33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Заголовок 4"/>
          <p:cNvSpPr txBox="1">
            <a:spLocks/>
          </p:cNvSpPr>
          <p:nvPr/>
        </p:nvSpPr>
        <p:spPr>
          <a:xfrm>
            <a:off x="0" y="1"/>
            <a:ext cx="9144000" cy="5286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>
            <a:lvl1pPr marL="1255713" indent="0"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/>
              <a:t>От съезда к съезду: ноябрь 2011 – ноябрь 2017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676456" y="4731990"/>
            <a:ext cx="360040" cy="1954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771550"/>
            <a:ext cx="3024336" cy="23471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Реформа Холдинга: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Оптимизация структуры управления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Создание дочерних и зависимых обществ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96136" y="771550"/>
            <a:ext cx="3347864" cy="2347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Модернизация железнодорожного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образования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Ликвидация малодеятельных филиалов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Создание Российского университета транспорта (МИИТ)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3059832" y="555526"/>
            <a:ext cx="2736304" cy="2997496"/>
          </a:xfrm>
          <a:prstGeom prst="down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Дальнейшее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развитие партнёрского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диалога в условиях: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924" y="3625031"/>
            <a:ext cx="9108504" cy="151216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</a:rPr>
              <a:t>Реформирования экономики, транспорта и профессионального образования России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</a:rPr>
              <a:t>Глобализации экономики и интернационализации образования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</a:rPr>
              <a:t>Энергичного технического и технологического перевооружения отрасли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</a:rPr>
              <a:t>Реализации масштабных проектов в сфере транспорта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</a:rPr>
              <a:t>Реальной потребности бизнеса в персонале для существующих и перспективных профессий и направлений деятельности</a:t>
            </a: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0" y="0"/>
            <a:ext cx="9144000" cy="5286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>
            <a:lvl1pPr marL="1255713" indent="0"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/>
              <a:t>От съезда к съезду: ноябрь 2011 – ноябрь 2017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748464" y="4884390"/>
            <a:ext cx="360040" cy="1954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2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39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utoShape 11"/>
          <p:cNvSpPr>
            <a:spLocks noChangeArrowheads="1"/>
          </p:cNvSpPr>
          <p:nvPr/>
        </p:nvSpPr>
        <p:spPr bwMode="auto">
          <a:xfrm>
            <a:off x="107504" y="1491630"/>
            <a:ext cx="1318660" cy="432048"/>
          </a:xfrm>
          <a:prstGeom prst="roundRect">
            <a:avLst>
              <a:gd name="adj" fmla="val 10991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ru-RU" sz="1350" b="1" dirty="0" smtClean="0">
                <a:solidFill>
                  <a:srgbClr val="00007E"/>
                </a:solidFill>
                <a:cs typeface="Arial" charset="0"/>
              </a:rPr>
              <a:t>ФИЛИАЛЫ, ДЗО</a:t>
            </a:r>
            <a:endParaRPr lang="ru-RU" sz="1350" b="1" dirty="0">
              <a:solidFill>
                <a:srgbClr val="00007E"/>
              </a:solidFill>
              <a:cs typeface="Arial" charset="0"/>
            </a:endParaRPr>
          </a:p>
        </p:txBody>
      </p:sp>
      <p:sp>
        <p:nvSpPr>
          <p:cNvPr id="12" name="Заголовок 4"/>
          <p:cNvSpPr txBox="1">
            <a:spLocks/>
          </p:cNvSpPr>
          <p:nvPr/>
        </p:nvSpPr>
        <p:spPr>
          <a:xfrm>
            <a:off x="0" y="0"/>
            <a:ext cx="9144000" cy="84355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61938" indent="0" algn="l" defTabSz="9144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ru-RU" b="1" dirty="0" smtClean="0"/>
              <a:t>Развитие железнодорожного образования: система партнёрства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915566"/>
            <a:ext cx="1224136" cy="802801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579862"/>
            <a:ext cx="648072" cy="59363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95686"/>
            <a:ext cx="1008112" cy="7200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787774"/>
            <a:ext cx="880492" cy="3554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435846"/>
            <a:ext cx="915168" cy="385188"/>
          </a:xfrm>
          <a:prstGeom prst="rect">
            <a:avLst/>
          </a:prstGeom>
        </p:spPr>
      </p:pic>
      <p:sp>
        <p:nvSpPr>
          <p:cNvPr id="10" name="10-конечная звезда 9"/>
          <p:cNvSpPr/>
          <p:nvPr/>
        </p:nvSpPr>
        <p:spPr>
          <a:xfrm>
            <a:off x="1187624" y="1851670"/>
            <a:ext cx="1728192" cy="1656184"/>
          </a:xfrm>
          <a:prstGeom prst="star10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995686"/>
            <a:ext cx="736476" cy="57606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859782"/>
            <a:ext cx="1188720" cy="20916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147814"/>
            <a:ext cx="1182572" cy="205311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211710"/>
            <a:ext cx="1008112" cy="93610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131590"/>
            <a:ext cx="936104" cy="837062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6245157" y="1044304"/>
            <a:ext cx="2843808" cy="339965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ФЕДЕРАЛЬНАЯ ПОДДЕРЖКА: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Правительство РФ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   (и лично О.Ю. </a:t>
            </a:r>
            <a:r>
              <a:rPr lang="ru-RU" b="1" dirty="0" err="1" smtClean="0">
                <a:solidFill>
                  <a:srgbClr val="002060"/>
                </a:solidFill>
              </a:rPr>
              <a:t>Голодец</a:t>
            </a:r>
            <a:r>
              <a:rPr lang="ru-RU" b="1" dirty="0" smtClean="0">
                <a:solidFill>
                  <a:srgbClr val="002060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Минтранс России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Комитет Государственной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   Думы РФ по транспорту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err="1" smtClean="0">
                <a:solidFill>
                  <a:srgbClr val="002060"/>
                </a:solidFill>
              </a:rPr>
              <a:t>Росжелдор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err="1" smtClean="0">
                <a:solidFill>
                  <a:srgbClr val="002060"/>
                </a:solidFill>
              </a:rPr>
              <a:t>Ространснадзор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УВД на транспорте  МВД РФ по ЦФО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484" y="1044304"/>
            <a:ext cx="2003700" cy="145543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3" y="3482706"/>
            <a:ext cx="720080" cy="601212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0" y="4227934"/>
            <a:ext cx="4788024" cy="846527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48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В 2014 – 2017 </a:t>
            </a:r>
            <a:r>
              <a:rPr lang="ru-RU" sz="1400" b="1" dirty="0" err="1" smtClean="0">
                <a:solidFill>
                  <a:srgbClr val="002060"/>
                </a:solidFill>
              </a:rPr>
              <a:t>г.г</a:t>
            </a:r>
            <a:r>
              <a:rPr lang="ru-RU" sz="1400" b="1" dirty="0" smtClean="0">
                <a:solidFill>
                  <a:srgbClr val="002060"/>
                </a:solidFill>
              </a:rPr>
              <a:t>. РУТ (МИИТ) заключил </a:t>
            </a:r>
            <a:r>
              <a:rPr lang="ru-RU" sz="1400" b="1" dirty="0" smtClean="0">
                <a:solidFill>
                  <a:srgbClr val="FF0000"/>
                </a:solidFill>
              </a:rPr>
              <a:t>23</a:t>
            </a:r>
            <a:r>
              <a:rPr lang="ru-RU" sz="1400" b="1" dirty="0" smtClean="0">
                <a:solidFill>
                  <a:srgbClr val="002060"/>
                </a:solidFill>
              </a:rPr>
              <a:t> соглашения</a:t>
            </a:r>
          </a:p>
          <a:p>
            <a:pPr algn="ctr">
              <a:lnSpc>
                <a:spcPts val="1480"/>
              </a:lnSpc>
            </a:pPr>
            <a:r>
              <a:rPr lang="ru-RU" sz="1400" b="1" dirty="0">
                <a:solidFill>
                  <a:srgbClr val="002060"/>
                </a:solidFill>
              </a:rPr>
              <a:t>о</a:t>
            </a:r>
            <a:r>
              <a:rPr lang="ru-RU" sz="1400" b="1" dirty="0" smtClean="0">
                <a:solidFill>
                  <a:srgbClr val="002060"/>
                </a:solidFill>
              </a:rPr>
              <a:t> сотрудничестве с </a:t>
            </a:r>
            <a:r>
              <a:rPr lang="ru-RU" sz="1400" b="1" dirty="0" smtClean="0">
                <a:solidFill>
                  <a:srgbClr val="FF0000"/>
                </a:solidFill>
              </a:rPr>
              <a:t>филиалами и ДЗО ОАО «РЖД», железнодорожными предприятиями, научными центрами, общественными объединениями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676456" y="4731990"/>
            <a:ext cx="360040" cy="1954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3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972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alst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853" y="1059582"/>
            <a:ext cx="2308858" cy="3600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15" descr="снцф"/>
          <p:cNvPicPr>
            <a:picLocks noChangeAspect="1" noChangeArrowheads="1"/>
          </p:cNvPicPr>
          <p:nvPr/>
        </p:nvPicPr>
        <p:blipFill>
          <a:blip r:embed="rId4" cstate="print"/>
          <a:srcRect l="1618" b="5642"/>
          <a:stretch>
            <a:fillRect/>
          </a:stretch>
        </p:blipFill>
        <p:spPr bwMode="auto">
          <a:xfrm>
            <a:off x="4392488" y="2211710"/>
            <a:ext cx="1979712" cy="8640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18" descr="дойч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01255" y="2283718"/>
            <a:ext cx="1382713" cy="8354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255" y="987574"/>
            <a:ext cx="1454721" cy="109825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504" y="987574"/>
            <a:ext cx="1872208" cy="10801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651" y="3219822"/>
            <a:ext cx="1710429" cy="89272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240" y="915566"/>
            <a:ext cx="2015208" cy="129614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80720" y="2283718"/>
            <a:ext cx="2339752" cy="100665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777" y="3291830"/>
            <a:ext cx="1680567" cy="100811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435846"/>
            <a:ext cx="1440161" cy="9001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3" y="1635646"/>
            <a:ext cx="2443808" cy="58685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83718"/>
            <a:ext cx="2204972" cy="576064"/>
          </a:xfrm>
          <a:prstGeom prst="rect">
            <a:avLst/>
          </a:prstGeom>
        </p:spPr>
      </p:pic>
      <p:sp>
        <p:nvSpPr>
          <p:cNvPr id="16" name="Заголовок 4"/>
          <p:cNvSpPr txBox="1">
            <a:spLocks/>
          </p:cNvSpPr>
          <p:nvPr/>
        </p:nvSpPr>
        <p:spPr>
          <a:xfrm>
            <a:off x="0" y="0"/>
            <a:ext cx="9144000" cy="84355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61938" indent="0" algn="l" defTabSz="9144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ru-RU" b="1" dirty="0" smtClean="0"/>
              <a:t>Общие зарубежные партнёры ОАО «РЖД» и отраслевых вузов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4481419"/>
            <a:ext cx="9143999" cy="794144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Участие отраслевых вузов в программах ЕС </a:t>
            </a:r>
            <a:r>
              <a:rPr lang="ru-RU" sz="2000" b="1" dirty="0" smtClean="0">
                <a:solidFill>
                  <a:srgbClr val="FF0000"/>
                </a:solidFill>
              </a:rPr>
              <a:t>«</a:t>
            </a:r>
            <a:r>
              <a:rPr lang="en-US" sz="2000" b="1" dirty="0" smtClean="0">
                <a:solidFill>
                  <a:srgbClr val="FF0000"/>
                </a:solidFill>
              </a:rPr>
              <a:t>Erasmus Mundus</a:t>
            </a:r>
            <a:r>
              <a:rPr lang="ru-RU" sz="2000" b="1" dirty="0" smtClean="0">
                <a:solidFill>
                  <a:srgbClr val="FF0000"/>
                </a:solidFill>
              </a:rPr>
              <a:t>» и  «</a:t>
            </a:r>
            <a:r>
              <a:rPr lang="en-US" sz="2000" b="1" dirty="0" smtClean="0">
                <a:solidFill>
                  <a:srgbClr val="FF0000"/>
                </a:solidFill>
              </a:rPr>
              <a:t>TEMPUS</a:t>
            </a:r>
            <a:r>
              <a:rPr lang="ru-RU" sz="2000" b="1" dirty="0" smtClean="0">
                <a:solidFill>
                  <a:srgbClr val="FF0000"/>
                </a:solidFill>
              </a:rPr>
              <a:t>»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 ориентацией на кадровое обеспечение холдинга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3180904"/>
            <a:ext cx="1385915" cy="108449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94073" y="3208981"/>
            <a:ext cx="1353591" cy="105641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</a:rPr>
              <a:t>Ведущие вузы</a:t>
            </a:r>
          </a:p>
          <a:p>
            <a:pPr algn="ctr"/>
            <a:r>
              <a:rPr lang="ru-RU" b="1" i="1" dirty="0" smtClean="0">
                <a:solidFill>
                  <a:srgbClr val="0070C0"/>
                </a:solidFill>
              </a:rPr>
              <a:t>Азии и Европы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676456" y="4968552"/>
            <a:ext cx="360040" cy="1954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4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888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4355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Преимущества для ОАО «РЖД» от создания РУТ (МИИТ)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676456" y="4731990"/>
            <a:ext cx="360040" cy="1954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5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987574"/>
            <a:ext cx="8856984" cy="3600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ts val="3200"/>
              </a:lnSpc>
              <a:buFont typeface="Wingdings" panose="05000000000000000000" pitchFamily="2" charset="2"/>
              <a:buChar char="q"/>
            </a:pPr>
            <a:endParaRPr lang="ru-RU" sz="20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lnSpc>
                <a:spcPts val="3200"/>
              </a:lnSpc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Сохранению и развитию системы </a:t>
            </a:r>
            <a:r>
              <a:rPr lang="ru-RU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целевой подготовки </a:t>
            </a:r>
            <a:r>
              <a:rPr lang="ru-RU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кадров</a:t>
            </a:r>
          </a:p>
          <a:p>
            <a:pPr marL="285750" indent="-285750">
              <a:lnSpc>
                <a:spcPts val="3200"/>
              </a:lnSpc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Сохранению </a:t>
            </a:r>
            <a:r>
              <a:rPr lang="ru-RU" sz="20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специалитета</a:t>
            </a:r>
            <a:r>
              <a:rPr lang="ru-RU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п</a:t>
            </a:r>
            <a:r>
              <a:rPr lang="ru-RU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о основным специальностям</a:t>
            </a:r>
          </a:p>
          <a:p>
            <a:pPr marL="285750" indent="-285750">
              <a:lnSpc>
                <a:spcPts val="3200"/>
              </a:lnSpc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Созданию </a:t>
            </a:r>
            <a:r>
              <a:rPr lang="ru-RU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Российского университета транспорта </a:t>
            </a:r>
            <a:r>
              <a:rPr lang="ru-RU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(МИИТ)</a:t>
            </a:r>
          </a:p>
          <a:p>
            <a:pPr marL="285750" indent="-285750">
              <a:lnSpc>
                <a:spcPts val="3200"/>
              </a:lnSpc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Открытию новых направлений подготовки по всему спектру направлений деятельности холдинга</a:t>
            </a:r>
          </a:p>
          <a:p>
            <a:pPr marL="285750" indent="-285750">
              <a:lnSpc>
                <a:spcPts val="3200"/>
              </a:lnSpc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Увеличению масштабов </a:t>
            </a:r>
            <a:r>
              <a:rPr lang="ru-RU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научного партнёрства </a:t>
            </a:r>
            <a:r>
              <a:rPr lang="ru-RU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холдинга и вузов (ОУС «РЖД», </a:t>
            </a:r>
            <a:r>
              <a:rPr lang="ru-RU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центр </a:t>
            </a:r>
            <a:r>
              <a:rPr lang="ru-RU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подготовки научных сотрудников на базе МИИТ, гранты холдинга и РФФИ, совместные научные конференции и т.д.)</a:t>
            </a:r>
          </a:p>
          <a:p>
            <a:pPr marL="285750" indent="-285750">
              <a:lnSpc>
                <a:spcPts val="3200"/>
              </a:lnSpc>
              <a:buFont typeface="Wingdings" panose="05000000000000000000" pitchFamily="2" charset="2"/>
              <a:buChar char="q"/>
            </a:pPr>
            <a:endParaRPr lang="ru-RU" sz="20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0" y="0"/>
            <a:ext cx="9144000" cy="84355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61938" indent="0" algn="l" defTabSz="9144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ru-RU" b="1" dirty="0" smtClean="0"/>
              <a:t>Деятельность ОАО «РЖД</a:t>
            </a:r>
            <a:r>
              <a:rPr lang="ru-RU" b="1" dirty="0" smtClean="0"/>
              <a:t>» и других предприятий </a:t>
            </a:r>
            <a:r>
              <a:rPr lang="ru-RU" b="1" dirty="0" smtClean="0"/>
              <a:t>содействовала: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0272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35546"/>
            <a:ext cx="8640960" cy="104411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rgbClr val="FF0000"/>
                </a:solidFill>
              </a:rPr>
              <a:t> </a:t>
            </a:r>
            <a:r>
              <a:rPr lang="ru-RU" sz="1400" b="1" dirty="0">
                <a:solidFill>
                  <a:srgbClr val="002060"/>
                </a:solidFill>
              </a:rPr>
              <a:t>Профессионально ориентированный приём в вузы:</a:t>
            </a:r>
          </a:p>
          <a:p>
            <a:pPr marL="214313" indent="-214313">
              <a:lnSpc>
                <a:spcPts val="1395"/>
              </a:lnSpc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FF0000"/>
                </a:solidFill>
              </a:rPr>
              <a:t>До 70% </a:t>
            </a:r>
            <a:r>
              <a:rPr lang="ru-RU" sz="1400" b="1" dirty="0">
                <a:solidFill>
                  <a:srgbClr val="002060"/>
                </a:solidFill>
              </a:rPr>
              <a:t>– целевой набор</a:t>
            </a:r>
          </a:p>
          <a:p>
            <a:pPr marL="214313" indent="-214313">
              <a:lnSpc>
                <a:spcPts val="1395"/>
              </a:lnSpc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FF0000"/>
                </a:solidFill>
              </a:rPr>
              <a:t>Более 50 % </a:t>
            </a:r>
            <a:r>
              <a:rPr lang="ru-RU" sz="1400" b="1" dirty="0">
                <a:solidFill>
                  <a:srgbClr val="002060"/>
                </a:solidFill>
              </a:rPr>
              <a:t>из семей железнодорожников</a:t>
            </a:r>
          </a:p>
          <a:p>
            <a:pPr marL="214313" indent="-214313">
              <a:lnSpc>
                <a:spcPts val="1395"/>
              </a:lnSpc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FF0000"/>
                </a:solidFill>
              </a:rPr>
              <a:t>60% </a:t>
            </a:r>
            <a:r>
              <a:rPr lang="ru-RU" sz="1400" b="1" dirty="0">
                <a:solidFill>
                  <a:srgbClr val="002060"/>
                </a:solidFill>
              </a:rPr>
              <a:t>выпускников отраслевых учебных заведений (гимназий, лицеев, техникумов, колледжей)</a:t>
            </a:r>
          </a:p>
          <a:p>
            <a:pPr marL="214313" indent="-214313">
              <a:lnSpc>
                <a:spcPts val="1395"/>
              </a:lnSpc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FF0000"/>
                </a:solidFill>
              </a:rPr>
              <a:t>Более 40 % </a:t>
            </a:r>
            <a:r>
              <a:rPr lang="ru-RU" sz="1400" b="1" dirty="0">
                <a:solidFill>
                  <a:srgbClr val="002060"/>
                </a:solidFill>
              </a:rPr>
              <a:t>воспитанников Детских железных дорог, Домов детей железнодорожников и т.п.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1797664"/>
            <a:ext cx="8640960" cy="48605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FF0000"/>
              </a:solidFill>
            </a:endParaRPr>
          </a:p>
          <a:p>
            <a:pPr algn="ctr"/>
            <a:endParaRPr lang="ru-RU" sz="1350" dirty="0">
              <a:solidFill>
                <a:srgbClr val="FF0000"/>
              </a:solidFill>
            </a:endParaRPr>
          </a:p>
          <a:p>
            <a:pPr algn="ctr">
              <a:lnSpc>
                <a:spcPts val="1395"/>
              </a:lnSpc>
            </a:pPr>
            <a:r>
              <a:rPr lang="ru-RU" sz="1400" b="1" dirty="0">
                <a:solidFill>
                  <a:srgbClr val="FF0000"/>
                </a:solidFill>
              </a:rPr>
              <a:t>Целевой приём </a:t>
            </a:r>
            <a:r>
              <a:rPr lang="ru-RU" sz="1400" b="1" dirty="0">
                <a:solidFill>
                  <a:srgbClr val="002060"/>
                </a:solidFill>
              </a:rPr>
              <a:t>– основа кадрового обеспечения железнодорожной отрасли,</a:t>
            </a:r>
          </a:p>
          <a:p>
            <a:pPr algn="ctr">
              <a:lnSpc>
                <a:spcPts val="1395"/>
              </a:lnSpc>
            </a:pPr>
            <a:r>
              <a:rPr lang="ru-RU" sz="1400" b="1" dirty="0">
                <a:solidFill>
                  <a:srgbClr val="002060"/>
                </a:solidFill>
              </a:rPr>
              <a:t>комплектации  квалифицированным персоналом предприятий на всей сети дорог</a:t>
            </a:r>
          </a:p>
          <a:p>
            <a:pPr algn="ctr">
              <a:lnSpc>
                <a:spcPts val="1395"/>
              </a:lnSpc>
            </a:pPr>
            <a:endParaRPr lang="ru-RU" sz="1350" dirty="0">
              <a:solidFill>
                <a:srgbClr val="002060"/>
              </a:solidFill>
            </a:endParaRPr>
          </a:p>
          <a:p>
            <a:pPr algn="ctr"/>
            <a:endParaRPr lang="ru-RU" sz="135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2265716"/>
            <a:ext cx="8640960" cy="189021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002060"/>
              </a:solidFill>
            </a:endParaRPr>
          </a:p>
          <a:p>
            <a:pPr algn="ctr"/>
            <a:endParaRPr lang="ru-RU" sz="1350" dirty="0">
              <a:solidFill>
                <a:srgbClr val="002060"/>
              </a:solidFill>
            </a:endParaRPr>
          </a:p>
          <a:p>
            <a:pPr algn="ctr"/>
            <a:endParaRPr lang="ru-RU" sz="1350" dirty="0">
              <a:solidFill>
                <a:srgbClr val="002060"/>
              </a:solidFill>
            </a:endParaRPr>
          </a:p>
          <a:p>
            <a:pPr algn="ctr">
              <a:lnSpc>
                <a:spcPts val="1395"/>
              </a:lnSpc>
            </a:pPr>
            <a:endParaRPr lang="ru-RU" sz="1350" dirty="0">
              <a:solidFill>
                <a:srgbClr val="002060"/>
              </a:solidFill>
            </a:endParaRPr>
          </a:p>
          <a:p>
            <a:pPr algn="ctr">
              <a:lnSpc>
                <a:spcPts val="1395"/>
              </a:lnSpc>
            </a:pPr>
            <a:r>
              <a:rPr lang="ru-RU" sz="1400" b="1" dirty="0">
                <a:solidFill>
                  <a:srgbClr val="002060"/>
                </a:solidFill>
              </a:rPr>
              <a:t>Подготовка специалистов:</a:t>
            </a:r>
          </a:p>
          <a:p>
            <a:pPr marL="214313" indent="-214313">
              <a:lnSpc>
                <a:spcPts val="1395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2060"/>
                </a:solidFill>
              </a:rPr>
              <a:t>Ежегодная оплачиваемая практика на </a:t>
            </a:r>
            <a:r>
              <a:rPr lang="ru-RU" sz="1400" b="1" dirty="0">
                <a:solidFill>
                  <a:srgbClr val="FF0000"/>
                </a:solidFill>
              </a:rPr>
              <a:t>рабочих местах</a:t>
            </a:r>
          </a:p>
          <a:p>
            <a:pPr marL="214313" indent="-214313">
              <a:lnSpc>
                <a:spcPts val="1395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2060"/>
                </a:solidFill>
              </a:rPr>
              <a:t>Профессиональный рост (</a:t>
            </a:r>
            <a:r>
              <a:rPr lang="ru-RU" sz="1400" b="1" dirty="0">
                <a:solidFill>
                  <a:srgbClr val="FF0000"/>
                </a:solidFill>
              </a:rPr>
              <a:t>кадровая траектория</a:t>
            </a:r>
            <a:r>
              <a:rPr lang="ru-RU" sz="1400" b="1" dirty="0">
                <a:solidFill>
                  <a:srgbClr val="002060"/>
                </a:solidFill>
              </a:rPr>
              <a:t>) при практическом обучении</a:t>
            </a:r>
          </a:p>
          <a:p>
            <a:pPr marL="214313" indent="-214313">
              <a:lnSpc>
                <a:spcPts val="1395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2060"/>
                </a:solidFill>
              </a:rPr>
              <a:t>Совмещение </a:t>
            </a:r>
            <a:r>
              <a:rPr lang="ru-RU" sz="1400" b="1" dirty="0">
                <a:solidFill>
                  <a:srgbClr val="FF0000"/>
                </a:solidFill>
              </a:rPr>
              <a:t>обучения и работы по будущей профессии </a:t>
            </a:r>
            <a:r>
              <a:rPr lang="ru-RU" sz="1400" b="1" dirty="0">
                <a:solidFill>
                  <a:srgbClr val="002060"/>
                </a:solidFill>
              </a:rPr>
              <a:t>(круглогодичные студенческие отряды: проводников; рабочих по ремонту и содержанию пути; в  </a:t>
            </a:r>
            <a:r>
              <a:rPr lang="ru-RU" sz="1400" b="1" dirty="0" smtClean="0">
                <a:solidFill>
                  <a:srgbClr val="002060"/>
                </a:solidFill>
              </a:rPr>
              <a:t>метрополитенах </a:t>
            </a:r>
            <a:r>
              <a:rPr lang="ru-RU" sz="1400" b="1" dirty="0">
                <a:solidFill>
                  <a:srgbClr val="002060"/>
                </a:solidFill>
              </a:rPr>
              <a:t>и т.п.)</a:t>
            </a:r>
          </a:p>
          <a:p>
            <a:pPr marL="214313" indent="-214313">
              <a:lnSpc>
                <a:spcPts val="1395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2060"/>
                </a:solidFill>
              </a:rPr>
              <a:t>Финансирование работодателем формирования дополнительных компетенций</a:t>
            </a:r>
          </a:p>
          <a:p>
            <a:pPr marL="214313" indent="-214313">
              <a:lnSpc>
                <a:spcPts val="1395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2060"/>
                </a:solidFill>
              </a:rPr>
              <a:t>Отраслевые профессиональные олимпиады и конкурсы</a:t>
            </a:r>
          </a:p>
          <a:p>
            <a:pPr marL="214313" indent="-214313">
              <a:lnSpc>
                <a:spcPts val="1395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2060"/>
                </a:solidFill>
              </a:rPr>
              <a:t>Трудоустройство прошедших целевую подготовку – </a:t>
            </a:r>
            <a:r>
              <a:rPr lang="ru-RU" sz="1400" b="1" dirty="0">
                <a:solidFill>
                  <a:srgbClr val="FF0000"/>
                </a:solidFill>
              </a:rPr>
              <a:t>100 %</a:t>
            </a:r>
          </a:p>
          <a:p>
            <a:pPr marL="214313" indent="-214313">
              <a:lnSpc>
                <a:spcPts val="1395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2060"/>
                </a:solidFill>
              </a:rPr>
              <a:t>Подготовка по «непрофильным» (не связанным с основным производством) направлениям открыта по </a:t>
            </a:r>
            <a:r>
              <a:rPr lang="ru-RU" sz="1400" b="1" dirty="0">
                <a:solidFill>
                  <a:srgbClr val="FF0000"/>
                </a:solidFill>
              </a:rPr>
              <a:t>инициативе предприятий</a:t>
            </a:r>
          </a:p>
          <a:p>
            <a:pPr>
              <a:lnSpc>
                <a:spcPts val="1395"/>
              </a:lnSpc>
            </a:pPr>
            <a:r>
              <a:rPr lang="ru-RU" sz="1350" dirty="0">
                <a:solidFill>
                  <a:srgbClr val="FF0000"/>
                </a:solidFill>
              </a:rPr>
              <a:t>      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endParaRPr lang="ru-RU" sz="1350" dirty="0">
              <a:solidFill>
                <a:srgbClr val="002060"/>
              </a:solidFill>
            </a:endParaRPr>
          </a:p>
          <a:p>
            <a:endParaRPr lang="ru-RU" sz="1350" dirty="0">
              <a:solidFill>
                <a:srgbClr val="002060"/>
              </a:solidFill>
            </a:endParaRPr>
          </a:p>
          <a:p>
            <a:endParaRPr lang="ru-RU" sz="1350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4137924"/>
            <a:ext cx="8640960" cy="37804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395"/>
              </a:lnSpc>
            </a:pPr>
            <a:r>
              <a:rPr lang="ru-RU" sz="1350" b="1" dirty="0">
                <a:solidFill>
                  <a:srgbClr val="FF0000"/>
                </a:solidFill>
              </a:rPr>
              <a:t>Непрерывный цикл подготовки </a:t>
            </a:r>
            <a:r>
              <a:rPr lang="ru-RU" sz="1350" b="1" dirty="0">
                <a:solidFill>
                  <a:srgbClr val="002060"/>
                </a:solidFill>
              </a:rPr>
              <a:t>(от среднего образования до докторантуры) и </a:t>
            </a:r>
            <a:r>
              <a:rPr lang="ru-RU" sz="1350" b="1" dirty="0">
                <a:solidFill>
                  <a:srgbClr val="FF0000"/>
                </a:solidFill>
              </a:rPr>
              <a:t>повышения квалификации </a:t>
            </a:r>
            <a:endParaRPr lang="ru-RU" sz="135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4551970"/>
            <a:ext cx="8640960" cy="46805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002060"/>
              </a:solidFill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</a:rPr>
              <a:t>Участие предприятий  в </a:t>
            </a:r>
            <a:r>
              <a:rPr lang="ru-RU" sz="1400" b="1" dirty="0">
                <a:solidFill>
                  <a:srgbClr val="FF0000"/>
                </a:solidFill>
              </a:rPr>
              <a:t>создании учебно-лабораторной базы </a:t>
            </a:r>
            <a:r>
              <a:rPr lang="ru-RU" sz="1400" b="1" dirty="0">
                <a:solidFill>
                  <a:srgbClr val="002060"/>
                </a:solidFill>
              </a:rPr>
              <a:t>вузов.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</a:rPr>
              <a:t>Учебный процесс в условиях </a:t>
            </a:r>
            <a:r>
              <a:rPr lang="ru-RU" sz="1400" b="1" dirty="0">
                <a:solidFill>
                  <a:srgbClr val="FF0000"/>
                </a:solidFill>
              </a:rPr>
              <a:t>реального производства</a:t>
            </a:r>
          </a:p>
          <a:p>
            <a:pPr algn="ctr"/>
            <a:r>
              <a:rPr lang="ru-RU" sz="1350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9" name="Заголовок 4"/>
          <p:cNvSpPr txBox="1">
            <a:spLocks/>
          </p:cNvSpPr>
          <p:nvPr/>
        </p:nvSpPr>
        <p:spPr>
          <a:xfrm>
            <a:off x="0" y="0"/>
            <a:ext cx="9144000" cy="73554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61938" indent="0" algn="l" defTabSz="9144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ru-RU" b="1" dirty="0" smtClean="0"/>
              <a:t>Система кадрового обеспечения ОАО «РЖД» - тесная связь </a:t>
            </a:r>
          </a:p>
          <a:p>
            <a:pPr algn="ctr"/>
            <a:r>
              <a:rPr lang="ru-RU" b="1" dirty="0" smtClean="0"/>
              <a:t>вузов с производством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532440" y="4731990"/>
            <a:ext cx="36004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6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68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609532"/>
            <a:ext cx="2483768" cy="4482498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250"/>
              </a:lnSpc>
            </a:pPr>
            <a:endParaRPr lang="ru-RU" sz="24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>
              <a:lnSpc>
                <a:spcPts val="225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Для государства:</a:t>
            </a:r>
            <a:endParaRPr lang="ru-RU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57175" indent="-257175">
              <a:lnSpc>
                <a:spcPts val="209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Эффективное</a:t>
            </a:r>
          </a:p>
          <a:p>
            <a:pPr>
              <a:lnSpc>
                <a:spcPts val="2090"/>
              </a:lnSpc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     использование</a:t>
            </a:r>
          </a:p>
          <a:p>
            <a:pPr>
              <a:lnSpc>
                <a:spcPts val="2090"/>
              </a:lnSpc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   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бюджетных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средств </a:t>
            </a:r>
            <a:endParaRPr lang="ru-RU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lnSpc>
                <a:spcPts val="2090"/>
              </a:lnSpc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(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заказ </a:t>
            </a:r>
          </a:p>
          <a:p>
            <a:pPr>
              <a:lnSpc>
                <a:spcPts val="2090"/>
              </a:lnSpc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     востребованных</a:t>
            </a:r>
          </a:p>
          <a:p>
            <a:pPr>
              <a:lnSpc>
                <a:spcPts val="2090"/>
              </a:lnSpc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     специалистов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</a:p>
          <a:p>
            <a:pPr marL="214313" indent="-214313">
              <a:lnSpc>
                <a:spcPts val="209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Оптимальные</a:t>
            </a:r>
          </a:p>
          <a:p>
            <a:pPr>
              <a:lnSpc>
                <a:spcPts val="2090"/>
              </a:lnSpc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   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контрольные 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lnSpc>
                <a:spcPts val="2090"/>
              </a:lnSpc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    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цифры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приёма 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по </a:t>
            </a:r>
          </a:p>
          <a:p>
            <a:pPr>
              <a:lnSpc>
                <a:spcPts val="2090"/>
              </a:lnSpc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    специальностям и</a:t>
            </a:r>
          </a:p>
          <a:p>
            <a:pPr>
              <a:lnSpc>
                <a:spcPts val="2090"/>
              </a:lnSpc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    регионам</a:t>
            </a:r>
          </a:p>
          <a:p>
            <a:pPr marL="214313" indent="-214313">
              <a:lnSpc>
                <a:spcPts val="209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Обеспечение </a:t>
            </a:r>
          </a:p>
          <a:p>
            <a:pPr>
              <a:lnSpc>
                <a:spcPts val="2090"/>
              </a:lnSpc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     трудового баланса</a:t>
            </a:r>
          </a:p>
          <a:p>
            <a:pPr>
              <a:lnSpc>
                <a:spcPts val="2090"/>
              </a:lnSpc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    субъектов РФ</a:t>
            </a:r>
          </a:p>
          <a:p>
            <a:pPr marL="257175" indent="-257175">
              <a:lnSpc>
                <a:spcPts val="1950"/>
              </a:lnSpc>
              <a:buFontTx/>
              <a:buChar char="-"/>
            </a:pPr>
            <a:endParaRPr lang="ru-RU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83768" y="609532"/>
            <a:ext cx="3096344" cy="4482498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29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Для </a:t>
            </a:r>
            <a:r>
              <a:rPr lang="ru-RU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ОАО </a:t>
            </a:r>
            <a:r>
              <a:rPr lang="ru-RU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РЖД»:</a:t>
            </a:r>
          </a:p>
          <a:p>
            <a:pPr marL="214313" indent="-214313">
              <a:lnSpc>
                <a:spcPts val="225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Направление 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на обучение </a:t>
            </a:r>
          </a:p>
          <a:p>
            <a:pPr>
              <a:lnSpc>
                <a:spcPts val="2250"/>
              </a:lnSpc>
            </a:pP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молодёжи,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ж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елающей</a:t>
            </a:r>
          </a:p>
          <a:p>
            <a:pPr>
              <a:lnSpc>
                <a:spcPts val="2250"/>
              </a:lnSpc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работать 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на</a:t>
            </a:r>
          </a:p>
          <a:p>
            <a:pPr>
              <a:lnSpc>
                <a:spcPts val="2250"/>
              </a:lnSpc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железнодорожном 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lnSpc>
                <a:spcPts val="2250"/>
              </a:lnSpc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транспорте 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lnSpc>
                <a:spcPts val="2250"/>
              </a:lnSpc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(преимущественно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из </a:t>
            </a:r>
          </a:p>
          <a:p>
            <a:pPr>
              <a:lnSpc>
                <a:spcPts val="2250"/>
              </a:lnSpc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местных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жителей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14313" indent="-214313">
              <a:lnSpc>
                <a:spcPts val="225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Гарантированная</a:t>
            </a:r>
          </a:p>
          <a:p>
            <a:pPr>
              <a:lnSpc>
                <a:spcPts val="2250"/>
              </a:lnSpc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   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укомплектованность</a:t>
            </a:r>
          </a:p>
          <a:p>
            <a:pPr>
              <a:lnSpc>
                <a:spcPts val="2250"/>
              </a:lnSpc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   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штатов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14313" indent="-214313">
              <a:lnSpc>
                <a:spcPts val="225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Участие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работодателя 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в</a:t>
            </a:r>
          </a:p>
          <a:p>
            <a:pPr>
              <a:lnSpc>
                <a:spcPts val="2250"/>
              </a:lnSpc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   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образовательном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lnSpc>
                <a:spcPts val="2250"/>
              </a:lnSpc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   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процессе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580112" y="609532"/>
            <a:ext cx="3425171" cy="4482498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250"/>
              </a:lnSpc>
            </a:pPr>
            <a:endParaRPr lang="ru-RU" sz="15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>
              <a:lnSpc>
                <a:spcPts val="225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Для студентов</a:t>
            </a:r>
            <a:r>
              <a:rPr lang="ru-RU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:</a:t>
            </a:r>
          </a:p>
          <a:p>
            <a:pPr marL="214313" indent="-214313">
              <a:lnSpc>
                <a:spcPts val="1950"/>
              </a:lnSpc>
              <a:buFont typeface="Wingdings" panose="05000000000000000000" pitchFamily="2" charset="2"/>
              <a:buChar char="ü"/>
            </a:pPr>
            <a:r>
              <a:rPr lang="ru-RU" b="1" dirty="0" err="1">
                <a:solidFill>
                  <a:srgbClr val="002060"/>
                </a:solidFill>
                <a:latin typeface="Calibri" panose="020F0502020204030204" pitchFamily="34" charset="0"/>
              </a:rPr>
              <a:t>Довузовская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подготовка</a:t>
            </a:r>
          </a:p>
          <a:p>
            <a:pPr marL="214313" indent="-214313">
              <a:lnSpc>
                <a:spcPts val="195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Зачисление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по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отдельному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endParaRPr lang="ru-RU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lnSpc>
                <a:spcPts val="1950"/>
              </a:lnSpc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конкурсу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14313" indent="-214313">
              <a:lnSpc>
                <a:spcPts val="195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Производственная </a:t>
            </a:r>
          </a:p>
          <a:p>
            <a:pPr>
              <a:lnSpc>
                <a:spcPts val="1950"/>
              </a:lnSpc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    практика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на предприятиях</a:t>
            </a:r>
          </a:p>
          <a:p>
            <a:pPr>
              <a:lnSpc>
                <a:spcPts val="1950"/>
              </a:lnSpc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     на оплачиваемых рабочих</a:t>
            </a:r>
          </a:p>
          <a:p>
            <a:pPr>
              <a:lnSpc>
                <a:spcPts val="1950"/>
              </a:lnSpc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     местах</a:t>
            </a:r>
          </a:p>
          <a:p>
            <a:pPr marL="214313" indent="-214313">
              <a:lnSpc>
                <a:spcPts val="195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Дотации на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дополнительное </a:t>
            </a:r>
          </a:p>
          <a:p>
            <a:pPr>
              <a:lnSpc>
                <a:spcPts val="1950"/>
              </a:lnSpc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     образование и социальные </a:t>
            </a:r>
          </a:p>
          <a:p>
            <a:pPr>
              <a:lnSpc>
                <a:spcPts val="1950"/>
              </a:lnSpc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     услуги</a:t>
            </a:r>
          </a:p>
          <a:p>
            <a:pPr marL="214313" indent="-214313">
              <a:lnSpc>
                <a:spcPts val="195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Гарантия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трудоустройства</a:t>
            </a:r>
          </a:p>
          <a:p>
            <a:pPr marL="214313" indent="-214313">
              <a:lnSpc>
                <a:spcPts val="195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Мотивация для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студентов </a:t>
            </a:r>
          </a:p>
          <a:p>
            <a:pPr>
              <a:lnSpc>
                <a:spcPts val="1950"/>
              </a:lnSpc>
            </a:pP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(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доплата к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стипендии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endParaRPr lang="ru-RU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lnSpc>
                <a:spcPts val="1950"/>
              </a:lnSpc>
            </a:pP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направление в магистратуру </a:t>
            </a:r>
          </a:p>
          <a:p>
            <a:pPr>
              <a:lnSpc>
                <a:spcPts val="1950"/>
              </a:lnSpc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и 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аспирантуру)</a:t>
            </a:r>
          </a:p>
          <a:p>
            <a:pPr marL="257175" indent="-257175">
              <a:lnSpc>
                <a:spcPts val="1950"/>
              </a:lnSpc>
              <a:buFontTx/>
              <a:buChar char="-"/>
            </a:pPr>
            <a:endParaRPr lang="ru-RU" sz="15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1184313" y="82627"/>
            <a:ext cx="633381" cy="220871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35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6</a:t>
            </a:r>
            <a:endParaRPr lang="ru-RU" sz="135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48510" y="-375156"/>
            <a:ext cx="9144000" cy="9846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61938" indent="0" algn="l" defTabSz="9144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ru-RU" b="1" dirty="0" smtClean="0"/>
              <a:t> </a:t>
            </a:r>
            <a:endParaRPr lang="ru-RU" b="1" dirty="0" smtClean="0"/>
          </a:p>
          <a:p>
            <a:pPr algn="ctr"/>
            <a:r>
              <a:rPr lang="ru-RU" b="1" dirty="0" smtClean="0"/>
              <a:t>Преимущества </a:t>
            </a:r>
            <a:r>
              <a:rPr lang="ru-RU" b="1" dirty="0" smtClean="0"/>
              <a:t>целевого приёма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532440" y="4731990"/>
            <a:ext cx="360040" cy="1954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7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95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4355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Преимущества для ОАО «РЖД» от создания РУТ (МИИТ)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604448" y="4680520"/>
            <a:ext cx="432048" cy="33950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8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987574"/>
            <a:ext cx="4176464" cy="3600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ts val="3200"/>
              </a:lnSpc>
              <a:buFont typeface="Wingdings" panose="05000000000000000000" pitchFamily="2" charset="2"/>
              <a:buChar char="q"/>
            </a:pPr>
            <a:endParaRPr lang="ru-RU" sz="20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>
              <a:lnSpc>
                <a:spcPts val="2460"/>
              </a:lnSpc>
            </a:pPr>
            <a:endParaRPr lang="ru-RU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>
              <a:lnSpc>
                <a:spcPts val="2460"/>
              </a:lnSpc>
            </a:pPr>
            <a:r>
              <a:rPr lang="ru-RU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Кадровое и научное обеспечение проектов и программ:</a:t>
            </a:r>
          </a:p>
          <a:p>
            <a:pPr marL="285750" indent="-285750">
              <a:lnSpc>
                <a:spcPts val="246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Высокоскоростное движение</a:t>
            </a:r>
          </a:p>
          <a:p>
            <a:pPr marL="285750" indent="-285750">
              <a:lnSpc>
                <a:spcPts val="246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Модернизация БАМа и Транссиба</a:t>
            </a:r>
          </a:p>
          <a:p>
            <a:pPr marL="285750" indent="-285750">
              <a:lnSpc>
                <a:spcPts val="246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ИТС на железнодорожном транспорте</a:t>
            </a:r>
          </a:p>
          <a:p>
            <a:pPr marL="285750" indent="-285750">
              <a:lnSpc>
                <a:spcPts val="2460"/>
              </a:lnSpc>
              <a:buFont typeface="Wingdings" panose="05000000000000000000" pitchFamily="2" charset="2"/>
              <a:buChar char="ü"/>
            </a:pPr>
            <a:r>
              <a:rPr lang="ru-RU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Цифровизация</a:t>
            </a:r>
            <a:r>
              <a:rPr lang="ru-RU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железных дорог</a:t>
            </a:r>
          </a:p>
          <a:p>
            <a:pPr marL="285750" indent="-285750">
              <a:lnSpc>
                <a:spcPts val="246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Московская кольцевая железная </a:t>
            </a:r>
          </a:p>
          <a:p>
            <a:pPr>
              <a:lnSpc>
                <a:spcPts val="2460"/>
              </a:lnSpc>
            </a:pPr>
            <a:r>
              <a:rPr lang="ru-RU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    дорога</a:t>
            </a:r>
          </a:p>
          <a:p>
            <a:pPr marL="285750" indent="-285750">
              <a:lnSpc>
                <a:spcPts val="246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Обеспечение безопасности движения</a:t>
            </a:r>
            <a:endParaRPr lang="ru-RU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0" y="0"/>
            <a:ext cx="9144000" cy="84355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61938" indent="0" algn="l" defTabSz="9144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ru-RU" b="1" dirty="0" smtClean="0"/>
              <a:t>Отраслевые вузы в реализации федеральной и корпоративной</a:t>
            </a:r>
          </a:p>
          <a:p>
            <a:pPr algn="ctr"/>
            <a:r>
              <a:rPr lang="ru-RU" b="1" dirty="0"/>
              <a:t>п</a:t>
            </a:r>
            <a:r>
              <a:rPr lang="ru-RU" b="1" dirty="0" smtClean="0"/>
              <a:t>олитики по развитию железнодорожного транспорта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987574"/>
            <a:ext cx="4176464" cy="3600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ts val="3200"/>
              </a:lnSpc>
              <a:buFont typeface="Wingdings" panose="05000000000000000000" pitchFamily="2" charset="2"/>
              <a:buChar char="q"/>
            </a:pPr>
            <a:endParaRPr lang="ru-RU" sz="20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>
              <a:lnSpc>
                <a:spcPts val="2460"/>
              </a:lnSpc>
            </a:pPr>
            <a:endParaRPr lang="ru-RU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>
              <a:lnSpc>
                <a:spcPts val="2800"/>
              </a:lnSpc>
            </a:pPr>
            <a:r>
              <a:rPr lang="ru-RU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Участие в реализации:</a:t>
            </a:r>
          </a:p>
          <a:p>
            <a:pPr marL="342900" indent="-342900">
              <a:lnSpc>
                <a:spcPts val="28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cs typeface="Arial" panose="020B0604020202020204" pitchFamily="34" charset="0"/>
              </a:rPr>
              <a:t>«Стратегии 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развития железнодорожного транспорта в Российской Федерации до 2030 </a:t>
            </a:r>
            <a:r>
              <a:rPr lang="ru-RU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года</a:t>
            </a:r>
          </a:p>
          <a:p>
            <a:pPr marL="342900" indent="-342900">
              <a:lnSpc>
                <a:spcPts val="280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Стратегия развития кадрового потенциала ОАО "РЖД" </a:t>
            </a:r>
            <a:endParaRPr lang="ru-RU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342900" indent="-342900">
              <a:lnSpc>
                <a:spcPts val="28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Целевой программы 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"Молодежь ОАО "РЖД" (2016 – 2020 </a:t>
            </a:r>
            <a:r>
              <a:rPr lang="ru-RU" b="1" dirty="0" err="1">
                <a:solidFill>
                  <a:srgbClr val="002060"/>
                </a:solidFill>
                <a:cs typeface="Arial" panose="020B0604020202020204" pitchFamily="34" charset="0"/>
              </a:rPr>
              <a:t>г.г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.)" </a:t>
            </a:r>
            <a:endParaRPr lang="ru-RU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342900" indent="-342900">
              <a:lnSpc>
                <a:spcPts val="28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Проекта «Открытые двери компании»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29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2951495" y="735546"/>
            <a:ext cx="6048488" cy="2873750"/>
            <a:chOff x="4086433" y="807713"/>
            <a:chExt cx="5668661" cy="3445314"/>
          </a:xfrm>
        </p:grpSpPr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5914032" y="807713"/>
              <a:ext cx="3841062" cy="84171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lnSpc>
                  <a:spcPts val="2060"/>
                </a:lnSpc>
                <a:defRPr/>
              </a:pPr>
              <a:r>
                <a:rPr lang="ru-RU" sz="1600" b="1" dirty="0" smtClean="0">
                  <a:solidFill>
                    <a:srgbClr val="002060"/>
                  </a:solidFill>
                  <a:latin typeface="Calibri" panose="020F0502020204030204" pitchFamily="34" charset="0"/>
                  <a:cs typeface="Arial" pitchFamily="34" charset="0"/>
                </a:rPr>
                <a:t>Система </a:t>
              </a:r>
              <a:r>
                <a:rPr lang="ru-RU" sz="1600" b="1" dirty="0" err="1" smtClean="0">
                  <a:solidFill>
                    <a:srgbClr val="002060"/>
                  </a:solidFill>
                  <a:latin typeface="Calibri" panose="020F0502020204030204" pitchFamily="34" charset="0"/>
                  <a:cs typeface="Arial" pitchFamily="34" charset="0"/>
                </a:rPr>
                <a:t>довузовской</a:t>
              </a:r>
              <a:r>
                <a:rPr lang="ru-RU" sz="1600" b="1" dirty="0" smtClean="0">
                  <a:solidFill>
                    <a:srgbClr val="002060"/>
                  </a:solidFill>
                  <a:latin typeface="Calibri" panose="020F0502020204030204" pitchFamily="34" charset="0"/>
                  <a:cs typeface="Arial" pitchFamily="34" charset="0"/>
                </a:rPr>
                <a:t> подготовки </a:t>
              </a:r>
            </a:p>
            <a:p>
              <a:pPr algn="ctr">
                <a:lnSpc>
                  <a:spcPts val="2060"/>
                </a:lnSpc>
                <a:defRPr/>
              </a:pPr>
              <a:r>
                <a:rPr lang="ru-RU" sz="1600" b="1" dirty="0" smtClean="0">
                  <a:solidFill>
                    <a:srgbClr val="002060"/>
                  </a:solidFill>
                  <a:latin typeface="Calibri" panose="020F0502020204030204" pitchFamily="34" charset="0"/>
                  <a:cs typeface="Arial" pitchFamily="34" charset="0"/>
                </a:rPr>
                <a:t>на базе вузов</a:t>
              </a:r>
              <a:endParaRPr lang="ru-RU" sz="16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4542270" y="2156931"/>
              <a:ext cx="1872739" cy="2096096"/>
            </a:xfrm>
            <a:prstGeom prst="ellipse">
              <a:avLst/>
            </a:prstGeom>
            <a:ln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342900" indent="-342900" algn="ctr">
                <a:lnSpc>
                  <a:spcPct val="150000"/>
                </a:lnSpc>
                <a:defRPr/>
              </a:pPr>
              <a:endParaRPr lang="ru-RU" sz="1425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" name="Стрелка вверх 23"/>
            <p:cNvSpPr/>
            <p:nvPr/>
          </p:nvSpPr>
          <p:spPr>
            <a:xfrm rot="2761043">
              <a:off x="6259872" y="1724149"/>
              <a:ext cx="432459" cy="784711"/>
            </a:xfrm>
            <a:prstGeom prst="upArrow">
              <a:avLst/>
            </a:prstGeom>
            <a:ln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350"/>
            </a:p>
          </p:txBody>
        </p:sp>
        <p:sp>
          <p:nvSpPr>
            <p:cNvPr id="25" name="Стрелка вверх 24"/>
            <p:cNvSpPr/>
            <p:nvPr/>
          </p:nvSpPr>
          <p:spPr>
            <a:xfrm rot="18751820">
              <a:off x="4234646" y="1756750"/>
              <a:ext cx="416016" cy="712442"/>
            </a:xfrm>
            <a:prstGeom prst="upArrow">
              <a:avLst/>
            </a:prstGeom>
            <a:ln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350"/>
            </a:p>
          </p:txBody>
        </p:sp>
        <p:sp>
          <p:nvSpPr>
            <p:cNvPr id="28" name="Стрелка вверх 27"/>
            <p:cNvSpPr/>
            <p:nvPr/>
          </p:nvSpPr>
          <p:spPr>
            <a:xfrm rot="14552212" flipV="1">
              <a:off x="6470705" y="2272720"/>
              <a:ext cx="394053" cy="639225"/>
            </a:xfrm>
            <a:prstGeom prst="upArrow">
              <a:avLst/>
            </a:prstGeom>
            <a:ln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350"/>
            </a:p>
          </p:txBody>
        </p:sp>
      </p:grpSp>
      <p:sp>
        <p:nvSpPr>
          <p:cNvPr id="31" name="Стрелка вверх 30"/>
          <p:cNvSpPr/>
          <p:nvPr/>
        </p:nvSpPr>
        <p:spPr bwMode="auto">
          <a:xfrm rot="2869260" flipV="1">
            <a:off x="3220866" y="3254175"/>
            <a:ext cx="352564" cy="625314"/>
          </a:xfrm>
          <a:prstGeom prst="upArrow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53" name="AutoShape 11"/>
          <p:cNvSpPr>
            <a:spLocks noChangeArrowheads="1"/>
          </p:cNvSpPr>
          <p:nvPr/>
        </p:nvSpPr>
        <p:spPr bwMode="auto">
          <a:xfrm>
            <a:off x="179512" y="735546"/>
            <a:ext cx="4446494" cy="702078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1560"/>
              </a:lnSpc>
              <a:defRPr/>
            </a:pPr>
            <a:endParaRPr lang="ru-RU" sz="1200" dirty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  <a:p>
            <a:pPr algn="ctr">
              <a:lnSpc>
                <a:spcPts val="1560"/>
              </a:lnSpc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Межрегиональная транспортная </a:t>
            </a:r>
            <a:endParaRPr lang="ru-RU" sz="1600" b="1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lnSpc>
                <a:spcPts val="1560"/>
              </a:lnSpc>
              <a:defRPr/>
            </a:pP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   </a:t>
            </a: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олимпиада </a:t>
            </a: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школьников  </a:t>
            </a:r>
          </a:p>
          <a:p>
            <a:pPr algn="ctr">
              <a:lnSpc>
                <a:spcPts val="1560"/>
              </a:lnSpc>
              <a:defRPr/>
            </a:pP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   «Паруса надежды» </a:t>
            </a:r>
          </a:p>
          <a:p>
            <a:pPr algn="ctr">
              <a:lnSpc>
                <a:spcPts val="1560"/>
              </a:lnSpc>
              <a:defRPr/>
            </a:pPr>
            <a:endParaRPr lang="ru-RU" sz="1050" dirty="0">
              <a:solidFill>
                <a:srgbClr val="660033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54" name="AutoShape 11"/>
          <p:cNvSpPr>
            <a:spLocks noChangeArrowheads="1"/>
          </p:cNvSpPr>
          <p:nvPr/>
        </p:nvSpPr>
        <p:spPr bwMode="auto">
          <a:xfrm>
            <a:off x="36451" y="1563638"/>
            <a:ext cx="2578233" cy="1728192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1560"/>
              </a:lnSpc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Повышение престижа</a:t>
            </a:r>
          </a:p>
          <a:p>
            <a:pPr algn="ctr">
              <a:lnSpc>
                <a:spcPts val="1560"/>
              </a:lnSpc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отраслевого образования:</a:t>
            </a:r>
          </a:p>
          <a:p>
            <a:pPr marL="285750" indent="-285750">
              <a:lnSpc>
                <a:spcPts val="1560"/>
              </a:lnSpc>
              <a:buFont typeface="Wingdings" panose="05000000000000000000" pitchFamily="2" charset="2"/>
              <a:buChar char="Ø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Кампания по набору </a:t>
            </a:r>
          </a:p>
          <a:p>
            <a:pPr>
              <a:lnSpc>
                <a:spcPts val="1560"/>
              </a:lnSpc>
              <a:defRPr/>
            </a:pP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    в вузы</a:t>
            </a:r>
          </a:p>
          <a:p>
            <a:pPr marL="285750" indent="-285750">
              <a:lnSpc>
                <a:spcPts val="1560"/>
              </a:lnSpc>
              <a:buFont typeface="Wingdings" panose="05000000000000000000" pitchFamily="2" charset="2"/>
              <a:buChar char="Ø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Корпоративные </a:t>
            </a:r>
          </a:p>
          <a:p>
            <a:pPr>
              <a:lnSpc>
                <a:spcPts val="1560"/>
              </a:lnSpc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     печатные и </a:t>
            </a:r>
          </a:p>
          <a:p>
            <a:pPr>
              <a:lnSpc>
                <a:spcPts val="1560"/>
              </a:lnSpc>
              <a:defRPr/>
            </a:pP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    электронные СМИ</a:t>
            </a:r>
          </a:p>
          <a:p>
            <a:pPr marL="285750" indent="-285750">
              <a:lnSpc>
                <a:spcPts val="1560"/>
              </a:lnSpc>
              <a:buFont typeface="Wingdings" panose="05000000000000000000" pitchFamily="2" charset="2"/>
              <a:buChar char="Ø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Агитпоезда вузов</a:t>
            </a:r>
            <a:endParaRPr lang="ru-RU" sz="1600" b="1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55" name="Стрелка вверх 54"/>
          <p:cNvSpPr/>
          <p:nvPr/>
        </p:nvSpPr>
        <p:spPr bwMode="auto">
          <a:xfrm rot="5400000" flipV="1">
            <a:off x="2805348" y="2435220"/>
            <a:ext cx="369856" cy="643172"/>
          </a:xfrm>
          <a:prstGeom prst="upArrow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56" name="AutoShape 11"/>
          <p:cNvSpPr>
            <a:spLocks noChangeArrowheads="1"/>
          </p:cNvSpPr>
          <p:nvPr/>
        </p:nvSpPr>
        <p:spPr bwMode="auto">
          <a:xfrm>
            <a:off x="6120679" y="1683906"/>
            <a:ext cx="2915817" cy="455796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1560"/>
              </a:lnSpc>
              <a:defRPr/>
            </a:pPr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Университетские субботы </a:t>
            </a:r>
            <a:endParaRPr lang="ru-RU" sz="16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57" name="AutoShape 11"/>
          <p:cNvSpPr>
            <a:spLocks noChangeArrowheads="1"/>
          </p:cNvSpPr>
          <p:nvPr/>
        </p:nvSpPr>
        <p:spPr bwMode="auto">
          <a:xfrm>
            <a:off x="36451" y="3399586"/>
            <a:ext cx="3028659" cy="857656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1560"/>
              </a:lnSpc>
              <a:defRPr/>
            </a:pPr>
            <a:endParaRPr lang="ru-RU" sz="1200" dirty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  <a:p>
            <a:pPr algn="ctr">
              <a:lnSpc>
                <a:spcPts val="1560"/>
              </a:lnSpc>
              <a:defRPr/>
            </a:pPr>
            <a:endParaRPr lang="ru-RU" sz="1200" dirty="0" smtClean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  <a:p>
            <a:pPr algn="ctr">
              <a:lnSpc>
                <a:spcPts val="1560"/>
              </a:lnSpc>
              <a:defRPr/>
            </a:pPr>
            <a:r>
              <a:rPr lang="ru-RU" sz="1600" b="1" dirty="0">
                <a:solidFill>
                  <a:srgbClr val="002060"/>
                </a:solidFill>
                <a:cs typeface="Arial" pitchFamily="34" charset="0"/>
              </a:rPr>
              <a:t>П</a:t>
            </a:r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ремии за </a:t>
            </a:r>
            <a:r>
              <a:rPr lang="ru-RU" sz="1600" b="1" dirty="0">
                <a:solidFill>
                  <a:srgbClr val="002060"/>
                </a:solidFill>
                <a:cs typeface="Arial" pitchFamily="34" charset="0"/>
              </a:rPr>
              <a:t>вклад </a:t>
            </a:r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в </a:t>
            </a:r>
            <a:r>
              <a:rPr lang="ru-RU" sz="1600" b="1" dirty="0" smtClean="0">
                <a:solidFill>
                  <a:srgbClr val="FF0000"/>
                </a:solidFill>
                <a:cs typeface="Arial" pitchFamily="34" charset="0"/>
              </a:rPr>
              <a:t>развитие </a:t>
            </a:r>
          </a:p>
          <a:p>
            <a:pPr algn="ctr">
              <a:lnSpc>
                <a:spcPts val="1560"/>
              </a:lnSpc>
              <a:defRPr/>
            </a:pPr>
            <a:r>
              <a:rPr lang="ru-RU" sz="1600" b="1" dirty="0" smtClean="0">
                <a:solidFill>
                  <a:srgbClr val="FF0000"/>
                </a:solidFill>
                <a:cs typeface="Arial" pitchFamily="34" charset="0"/>
              </a:rPr>
              <a:t>образования </a:t>
            </a:r>
            <a:r>
              <a:rPr lang="ru-RU" sz="1600" b="1" dirty="0">
                <a:solidFill>
                  <a:srgbClr val="FF0000"/>
                </a:solidFill>
                <a:cs typeface="Arial" pitchFamily="34" charset="0"/>
              </a:rPr>
              <a:t>и </a:t>
            </a:r>
            <a:r>
              <a:rPr lang="ru-RU" sz="1600" b="1" dirty="0" smtClean="0">
                <a:solidFill>
                  <a:srgbClr val="FF0000"/>
                </a:solidFill>
                <a:cs typeface="Arial" pitchFamily="34" charset="0"/>
              </a:rPr>
              <a:t>науки </a:t>
            </a:r>
            <a:r>
              <a:rPr lang="ru-RU" sz="1600" b="1" dirty="0">
                <a:solidFill>
                  <a:srgbClr val="002060"/>
                </a:solidFill>
                <a:cs typeface="Arial" pitchFamily="34" charset="0"/>
              </a:rPr>
              <a:t>в </a:t>
            </a:r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области</a:t>
            </a:r>
          </a:p>
          <a:p>
            <a:pPr algn="ctr">
              <a:lnSpc>
                <a:spcPts val="1560"/>
              </a:lnSpc>
              <a:defRPr/>
            </a:pPr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 железнодорожного</a:t>
            </a:r>
          </a:p>
          <a:p>
            <a:pPr algn="ctr">
              <a:lnSpc>
                <a:spcPts val="1560"/>
              </a:lnSpc>
              <a:defRPr/>
            </a:pPr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cs typeface="Arial" pitchFamily="34" charset="0"/>
              </a:rPr>
              <a:t>транспорта </a:t>
            </a:r>
          </a:p>
          <a:p>
            <a:pPr algn="ctr">
              <a:lnSpc>
                <a:spcPts val="1560"/>
              </a:lnSpc>
              <a:defRPr/>
            </a:pPr>
            <a:endParaRPr lang="ru-RU" sz="1200" dirty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  <a:p>
            <a:pPr algn="ctr">
              <a:lnSpc>
                <a:spcPts val="1560"/>
              </a:lnSpc>
              <a:defRPr/>
            </a:pPr>
            <a:endParaRPr lang="ru-RU" sz="1050" dirty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8" name="AutoShape 11"/>
          <p:cNvSpPr>
            <a:spLocks noChangeArrowheads="1"/>
          </p:cNvSpPr>
          <p:nvPr/>
        </p:nvSpPr>
        <p:spPr bwMode="auto">
          <a:xfrm>
            <a:off x="5927766" y="3327834"/>
            <a:ext cx="3072218" cy="929408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1560"/>
              </a:lnSpc>
              <a:defRPr/>
            </a:pPr>
            <a:endParaRPr lang="ru-RU" sz="1200" dirty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  <a:p>
            <a:pPr algn="ctr">
              <a:lnSpc>
                <a:spcPts val="1560"/>
              </a:lnSpc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В </a:t>
            </a: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2015 г. за вклад в развитие </a:t>
            </a:r>
            <a:endParaRPr lang="ru-RU" sz="1600" b="1" dirty="0" smtClean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lnSpc>
                <a:spcPts val="1560"/>
              </a:lnSpc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железнодорожного </a:t>
            </a: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образования </a:t>
            </a:r>
            <a:endParaRPr lang="ru-RU" sz="1600" b="1" dirty="0" smtClean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lnSpc>
                <a:spcPts val="1560"/>
              </a:lnSpc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учреждена награда </a:t>
            </a: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ОАО «РЖД</a:t>
            </a: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»: </a:t>
            </a:r>
          </a:p>
          <a:p>
            <a:pPr algn="ctr">
              <a:lnSpc>
                <a:spcPts val="1560"/>
              </a:lnSpc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Знак В. П. Соболевского</a:t>
            </a:r>
            <a:r>
              <a:rPr lang="ru-RU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»</a:t>
            </a:r>
            <a:endParaRPr lang="ru-RU" sz="1600" b="1" dirty="0">
              <a:solidFill>
                <a:srgbClr val="FF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lnSpc>
                <a:spcPts val="1560"/>
              </a:lnSpc>
              <a:defRPr/>
            </a:pPr>
            <a:endParaRPr lang="ru-RU" sz="1050" dirty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9" name="Стрелка вверх 58"/>
          <p:cNvSpPr/>
          <p:nvPr/>
        </p:nvSpPr>
        <p:spPr bwMode="auto">
          <a:xfrm rot="18383024" flipV="1">
            <a:off x="5370750" y="3210178"/>
            <a:ext cx="346716" cy="673289"/>
          </a:xfrm>
          <a:prstGeom prst="upArrow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>
            <a:off x="6102228" y="2247713"/>
            <a:ext cx="2897754" cy="959852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1560"/>
              </a:lnSpc>
              <a:defRPr/>
            </a:pPr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Гранты </a:t>
            </a:r>
            <a:r>
              <a:rPr lang="ru-RU" sz="1600" b="1" dirty="0">
                <a:solidFill>
                  <a:srgbClr val="002060"/>
                </a:solidFill>
                <a:cs typeface="Arial" pitchFamily="34" charset="0"/>
              </a:rPr>
              <a:t>на развитие </a:t>
            </a:r>
            <a:endParaRPr lang="ru-RU" sz="16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algn="ctr">
              <a:lnSpc>
                <a:spcPts val="1560"/>
              </a:lnSpc>
              <a:defRPr/>
            </a:pPr>
            <a:r>
              <a:rPr lang="ru-RU" sz="1600" b="1" dirty="0" smtClean="0">
                <a:solidFill>
                  <a:srgbClr val="FF0000"/>
                </a:solidFill>
                <a:cs typeface="Arial" pitchFamily="34" charset="0"/>
              </a:rPr>
              <a:t>научно-педагогических </a:t>
            </a:r>
            <a:r>
              <a:rPr lang="ru-RU" sz="1600" b="1" dirty="0">
                <a:solidFill>
                  <a:srgbClr val="FF0000"/>
                </a:solidFill>
                <a:cs typeface="Arial" pitchFamily="34" charset="0"/>
              </a:rPr>
              <a:t>школ </a:t>
            </a:r>
            <a:r>
              <a:rPr lang="ru-RU" sz="1600" b="1" dirty="0">
                <a:solidFill>
                  <a:srgbClr val="002060"/>
                </a:solidFill>
                <a:cs typeface="Arial" pitchFamily="34" charset="0"/>
              </a:rPr>
              <a:t>в </a:t>
            </a:r>
            <a:endParaRPr lang="ru-RU" sz="16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algn="ctr">
              <a:lnSpc>
                <a:spcPts val="1560"/>
              </a:lnSpc>
              <a:defRPr/>
            </a:pPr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области железнодорожного</a:t>
            </a:r>
          </a:p>
          <a:p>
            <a:pPr algn="ctr">
              <a:lnSpc>
                <a:spcPts val="1560"/>
              </a:lnSpc>
              <a:defRPr/>
            </a:pPr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cs typeface="Arial" pitchFamily="34" charset="0"/>
              </a:rPr>
              <a:t>транспорта </a:t>
            </a:r>
          </a:p>
        </p:txBody>
      </p:sp>
      <p:sp>
        <p:nvSpPr>
          <p:cNvPr id="23" name="Стрелка вверх 22"/>
          <p:cNvSpPr/>
          <p:nvPr/>
        </p:nvSpPr>
        <p:spPr bwMode="auto">
          <a:xfrm rot="16200000" flipV="1">
            <a:off x="5571175" y="2544683"/>
            <a:ext cx="377914" cy="540060"/>
          </a:xfrm>
          <a:prstGeom prst="upArrow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350" dirty="0"/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>
            <a:off x="0" y="4365252"/>
            <a:ext cx="9144000" cy="690774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1560"/>
              </a:lnSpc>
              <a:defRPr/>
            </a:pPr>
            <a:r>
              <a:rPr lang="ru-RU" sz="1600" b="1" dirty="0">
                <a:solidFill>
                  <a:srgbClr val="FF0000"/>
                </a:solidFill>
              </a:rPr>
              <a:t>220 </a:t>
            </a:r>
            <a:r>
              <a:rPr lang="ru-RU" sz="1600" b="1" dirty="0">
                <a:solidFill>
                  <a:srgbClr val="002060"/>
                </a:solidFill>
              </a:rPr>
              <a:t>стипендий президента ОАО «РЖД»,  </a:t>
            </a:r>
            <a:r>
              <a:rPr lang="ru-RU" sz="1600" b="1" dirty="0" smtClean="0">
                <a:solidFill>
                  <a:srgbClr val="FF0000"/>
                </a:solidFill>
              </a:rPr>
              <a:t>50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стипендий </a:t>
            </a:r>
            <a:r>
              <a:rPr lang="ru-RU" sz="1600" b="1" dirty="0" err="1">
                <a:solidFill>
                  <a:srgbClr val="002060"/>
                </a:solidFill>
              </a:rPr>
              <a:t>им.А</a:t>
            </a:r>
            <a:r>
              <a:rPr lang="ru-RU" sz="1600" b="1" dirty="0">
                <a:solidFill>
                  <a:srgbClr val="002060"/>
                </a:solidFill>
              </a:rPr>
              <a:t>. Л. </a:t>
            </a:r>
            <a:r>
              <a:rPr lang="ru-RU" sz="1600" b="1" dirty="0" err="1">
                <a:solidFill>
                  <a:srgbClr val="002060"/>
                </a:solidFill>
              </a:rPr>
              <a:t>Штиглица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algn="ctr">
              <a:lnSpc>
                <a:spcPts val="1560"/>
              </a:lnSpc>
              <a:defRPr/>
            </a:pPr>
            <a:r>
              <a:rPr lang="ru-RU" sz="1600" b="1" dirty="0" smtClean="0">
                <a:solidFill>
                  <a:srgbClr val="FF0000"/>
                </a:solidFill>
              </a:rPr>
              <a:t>288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стипендии начальников железных дорог, </a:t>
            </a:r>
            <a:r>
              <a:rPr lang="ru-RU" sz="1600" b="1" dirty="0">
                <a:solidFill>
                  <a:srgbClr val="FF0000"/>
                </a:solidFill>
              </a:rPr>
              <a:t>350 </a:t>
            </a:r>
            <a:r>
              <a:rPr lang="ru-RU" sz="1600" b="1" dirty="0">
                <a:solidFill>
                  <a:srgbClr val="002060"/>
                </a:solidFill>
              </a:rPr>
              <a:t>грантов на разработку студентами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algn="ctr">
              <a:lnSpc>
                <a:spcPts val="1560"/>
              </a:lnSpc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выпускных </a:t>
            </a:r>
            <a:r>
              <a:rPr lang="ru-RU" sz="1600" b="1" dirty="0">
                <a:solidFill>
                  <a:srgbClr val="002060"/>
                </a:solidFill>
              </a:rPr>
              <a:t>квалификационных работ (по </a:t>
            </a:r>
            <a:r>
              <a:rPr lang="ru-RU" sz="1600" b="1" dirty="0" smtClean="0">
                <a:solidFill>
                  <a:srgbClr val="002060"/>
                </a:solidFill>
              </a:rPr>
              <a:t>тематике холдинга)</a:t>
            </a:r>
            <a:endParaRPr lang="ru-RU" sz="1600" b="1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7" name="Стрелка вверх 26"/>
          <p:cNvSpPr/>
          <p:nvPr/>
        </p:nvSpPr>
        <p:spPr bwMode="auto">
          <a:xfrm flipV="1">
            <a:off x="4355976" y="3651870"/>
            <a:ext cx="378042" cy="648072"/>
          </a:xfrm>
          <a:prstGeom prst="upArrow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29" name="Заголовок 4"/>
          <p:cNvSpPr txBox="1">
            <a:spLocks/>
          </p:cNvSpPr>
          <p:nvPr/>
        </p:nvSpPr>
        <p:spPr>
          <a:xfrm>
            <a:off x="0" y="0"/>
            <a:ext cx="9144000" cy="58578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61938" indent="0" algn="l" defTabSz="9144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ru-RU" b="1" dirty="0" smtClean="0"/>
              <a:t>ОАО «РЖД» - отраслевому образованию</a:t>
            </a:r>
            <a:endParaRPr lang="ru-RU" b="1" dirty="0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961" y="2242094"/>
            <a:ext cx="1441291" cy="977728"/>
          </a:xfrm>
          <a:prstGeom prst="rect">
            <a:avLst/>
          </a:prstGeom>
          <a:ln>
            <a:noFill/>
          </a:ln>
        </p:spPr>
      </p:pic>
      <p:sp>
        <p:nvSpPr>
          <p:cNvPr id="32" name="Прямоугольник 31"/>
          <p:cNvSpPr/>
          <p:nvPr/>
        </p:nvSpPr>
        <p:spPr>
          <a:xfrm>
            <a:off x="8676456" y="4680520"/>
            <a:ext cx="432048" cy="33950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</a:rPr>
              <a:t>9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10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3223</TotalTime>
  <Words>1204</Words>
  <Application>Microsoft Office PowerPoint</Application>
  <PresentationFormat>Экран (16:9)</PresentationFormat>
  <Paragraphs>290</Paragraphs>
  <Slides>13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Microsoft YaHei Light</vt:lpstr>
      <vt:lpstr>ＭＳ Ｐゴシック</vt:lpstr>
      <vt:lpstr>Arial</vt:lpstr>
      <vt:lpstr>Calibri</vt:lpstr>
      <vt:lpstr>Cambria</vt:lpstr>
      <vt:lpstr>GillSans-Normal</vt:lpstr>
      <vt:lpstr>Times New Roman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Преимущества для ОАО «РЖД» от создания РУТ (МИИТ)</vt:lpstr>
      <vt:lpstr>Презентация PowerPoint</vt:lpstr>
      <vt:lpstr>Презентация PowerPoint</vt:lpstr>
      <vt:lpstr>Преимущества для ОАО «РЖД» от создания РУТ (МИИТ)</vt:lpstr>
      <vt:lpstr>Презентация PowerPoint</vt:lpstr>
      <vt:lpstr>Презентация PowerPoint</vt:lpstr>
      <vt:lpstr>Преимущества для ОАО «РЖД» от создания РУТ (МИИТ)</vt:lpstr>
      <vt:lpstr>Преимущества для ОАО «РЖД» от создания РУТ (МИИТ)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Давыдов Алексей Михайлович</dc:creator>
  <cp:lastModifiedBy>user</cp:lastModifiedBy>
  <cp:revision>296</cp:revision>
  <cp:lastPrinted>2017-05-11T11:56:04Z</cp:lastPrinted>
  <dcterms:created xsi:type="dcterms:W3CDTF">2014-10-21T07:22:13Z</dcterms:created>
  <dcterms:modified xsi:type="dcterms:W3CDTF">2017-11-26T18:50:36Z</dcterms:modified>
</cp:coreProperties>
</file>